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29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9" r:id="rId9"/>
    <p:sldId id="270" r:id="rId10"/>
    <p:sldId id="268" r:id="rId11"/>
    <p:sldId id="271" r:id="rId12"/>
    <p:sldId id="272" r:id="rId13"/>
    <p:sldId id="273" r:id="rId14"/>
    <p:sldId id="274" r:id="rId15"/>
    <p:sldId id="276" r:id="rId16"/>
    <p:sldId id="275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7" r:id="rId25"/>
    <p:sldId id="284" r:id="rId26"/>
    <p:sldId id="285" r:id="rId27"/>
    <p:sldId id="25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453B"/>
    <a:srgbClr val="8B39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81"/>
    <p:restoredTop sz="84871"/>
  </p:normalViewPr>
  <p:slideViewPr>
    <p:cSldViewPr snapToGrid="0">
      <p:cViewPr>
        <p:scale>
          <a:sx n="78" d="100"/>
          <a:sy n="78" d="100"/>
        </p:scale>
        <p:origin x="2600" y="7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950BD-6A63-AF4B-9C45-2994AA6E2EFB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6F9AD-EC0D-3546-979D-26F375622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838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412.6980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Stop – why does averaging gradients work here?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6F9AD-EC0D-3546-979D-26F375622E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65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6F9AD-EC0D-3546-979D-26F375622E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55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b="0" dirty="0"/>
              <a:t>From https://</a:t>
            </a:r>
            <a:r>
              <a:rPr lang="en-US" b="0" dirty="0" err="1"/>
              <a:t>www.deepspeed.ai</a:t>
            </a:r>
            <a:r>
              <a:rPr lang="en-US" b="0" dirty="0"/>
              <a:t>/tutorials/zero/: </a:t>
            </a:r>
          </a:p>
          <a:p>
            <a:pPr lvl="0"/>
            <a:r>
              <a:rPr lang="en-US" b="1" dirty="0"/>
              <a:t>Stage 1</a:t>
            </a:r>
            <a:r>
              <a:rPr lang="en-US" dirty="0"/>
              <a:t>: The optimizer states (e.g., for </a:t>
            </a:r>
            <a:r>
              <a:rPr lang="en-US" dirty="0">
                <a:hlinkClick r:id="rId3"/>
              </a:rPr>
              <a:t>Adam optimizer</a:t>
            </a:r>
            <a:r>
              <a:rPr lang="en-US" dirty="0"/>
              <a:t>, 32-bit weights, and the first, and second moment estimates) are partitioned across the processes, so that each process updates only its partition.</a:t>
            </a:r>
          </a:p>
          <a:p>
            <a:pPr lvl="0"/>
            <a:r>
              <a:rPr lang="en-US" b="1" dirty="0"/>
              <a:t>Stage 2</a:t>
            </a:r>
            <a:r>
              <a:rPr lang="en-US" dirty="0"/>
              <a:t>: The reduced 16-bit gradients for updating the model weights are also partitioned such that each process retains only the gradients corresponding to its portion of the optimizer states.</a:t>
            </a:r>
          </a:p>
          <a:p>
            <a:pPr lvl="0"/>
            <a:r>
              <a:rPr lang="en-US" b="1" dirty="0"/>
              <a:t>Stage 3</a:t>
            </a:r>
            <a:r>
              <a:rPr lang="en-US" dirty="0"/>
              <a:t>: The 16-bit model parameters are partitioned across the processes. ZeRO-3 will automatically collect and partition them during the forward and backward passes.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Or </a:t>
            </a:r>
            <a:r>
              <a:rPr lang="en-US" dirty="0" err="1"/>
              <a:t>ZeRO</a:t>
            </a:r>
            <a:r>
              <a:rPr lang="en-US" dirty="0"/>
              <a:t>++ adds other features: https://</a:t>
            </a:r>
            <a:r>
              <a:rPr lang="en-US" dirty="0" err="1"/>
              <a:t>www.deepspeed.ai</a:t>
            </a:r>
            <a:r>
              <a:rPr lang="en-US" dirty="0"/>
              <a:t>/tutorials/</a:t>
            </a:r>
            <a:r>
              <a:rPr lang="en-US" dirty="0" err="1"/>
              <a:t>zeropp</a:t>
            </a:r>
            <a:r>
              <a:rPr lang="en-US" dirty="0"/>
              <a:t>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6F9AD-EC0D-3546-979D-26F375622E4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591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pytorch.org</a:t>
            </a:r>
            <a:r>
              <a:rPr lang="en-US" dirty="0"/>
              <a:t>/blog/introducing-</a:t>
            </a:r>
            <a:r>
              <a:rPr lang="en-US" dirty="0" err="1"/>
              <a:t>pytorch</a:t>
            </a:r>
            <a:r>
              <a:rPr lang="en-US" dirty="0"/>
              <a:t>-fully-sharded-data-parallel-</a:t>
            </a:r>
            <a:r>
              <a:rPr lang="en-US" dirty="0" err="1"/>
              <a:t>api</a:t>
            </a:r>
            <a:r>
              <a:rPr lang="en-US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6F9AD-EC0D-3546-979D-26F375622E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923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6F9AD-EC0D-3546-979D-26F375622E4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716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more: https://</a:t>
            </a:r>
            <a:r>
              <a:rPr lang="en-US" dirty="0" err="1"/>
              <a:t>samforeman.me</a:t>
            </a:r>
            <a:r>
              <a:rPr lang="en-US" dirty="0"/>
              <a:t>/talks/ai-for-science-2024/#deciding-on-a-parallelism-strategy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6F9AD-EC0D-3546-979D-26F375622E4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46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extremecomputingtraining.anl.gov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extremecomputingtraining.anl.gov/" TargetMode="Externa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extremecomputingtraining.anl.gov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extremecomputingtraining.anl.gov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extremecomputingtraining.anl.gov/" TargetMode="External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90A3C2-F3B7-52F2-779A-549699760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0883" t="22460" r="1106" b="47930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BFE6D9-BF1B-93BE-77A3-B700F76856D7}"/>
              </a:ext>
            </a:extLst>
          </p:cNvPr>
          <p:cNvSpPr/>
          <p:nvPr userDrawn="1"/>
        </p:nvSpPr>
        <p:spPr>
          <a:xfrm>
            <a:off x="0" y="6258545"/>
            <a:ext cx="12192000" cy="5994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5A836E-21EC-029E-3400-1C27B8C44E33}"/>
              </a:ext>
            </a:extLst>
          </p:cNvPr>
          <p:cNvSpPr/>
          <p:nvPr userDrawn="1"/>
        </p:nvSpPr>
        <p:spPr>
          <a:xfrm>
            <a:off x="0" y="-168963"/>
            <a:ext cx="12192000" cy="16500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08ECF7-1E3D-D067-2C91-C52EA382E0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7668" y="6415120"/>
            <a:ext cx="2307291" cy="2958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1B24EC-E40D-3ABE-AA76-6F028074B4F0}"/>
              </a:ext>
            </a:extLst>
          </p:cNvPr>
          <p:cNvSpPr txBox="1"/>
          <p:nvPr userDrawn="1"/>
        </p:nvSpPr>
        <p:spPr>
          <a:xfrm>
            <a:off x="4197276" y="6376794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bg1"/>
                </a:solidFill>
                <a:latin typeface="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bg1"/>
              </a:solidFill>
              <a:latin typeface="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553BE46-ADAD-A4CC-7D9B-B6621F1372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887318" y="29820"/>
            <a:ext cx="6417365" cy="13711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BAE2C9-3752-EB21-1416-E3CC3E70438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88825" y="6255943"/>
            <a:ext cx="2096051" cy="602057"/>
          </a:xfrm>
          <a:prstGeom prst="rect">
            <a:avLst/>
          </a:prstGeom>
        </p:spPr>
      </p:pic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559CB188-927A-E14F-7AED-C54A45C0D6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932" y="1988102"/>
            <a:ext cx="11260137" cy="2066925"/>
          </a:xfrm>
          <a:prstGeom prst="rect">
            <a:avLst/>
          </a:prstGeom>
        </p:spPr>
        <p:txBody>
          <a:bodyPr/>
          <a:lstStyle>
            <a:lvl1pPr algn="ctr">
              <a:buNone/>
              <a:defRPr sz="4400" b="1">
                <a:solidFill>
                  <a:srgbClr val="D6453B"/>
                </a:solidFill>
                <a:latin typeface="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6557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970041-BD32-4EF7-DFAA-D03252DE0F24}"/>
              </a:ext>
            </a:extLst>
          </p:cNvPr>
          <p:cNvSpPr/>
          <p:nvPr userDrawn="1"/>
        </p:nvSpPr>
        <p:spPr>
          <a:xfrm>
            <a:off x="0" y="-168963"/>
            <a:ext cx="12192000" cy="16500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E49A7B-04C8-F09E-CC67-19AA37FEA1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7318" y="29820"/>
            <a:ext cx="6417365" cy="137112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E9E19A-9D7F-7864-089C-8B38D4114B2A}"/>
              </a:ext>
            </a:extLst>
          </p:cNvPr>
          <p:cNvSpPr/>
          <p:nvPr userDrawn="1"/>
        </p:nvSpPr>
        <p:spPr>
          <a:xfrm>
            <a:off x="0" y="6258545"/>
            <a:ext cx="12192000" cy="5994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783E7E-F4EA-F5FB-21E7-3B57A87B61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7668" y="6415120"/>
            <a:ext cx="2307291" cy="295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388A42-E845-D399-5540-3D813B62FEA4}"/>
              </a:ext>
            </a:extLst>
          </p:cNvPr>
          <p:cNvSpPr txBox="1"/>
          <p:nvPr userDrawn="1"/>
        </p:nvSpPr>
        <p:spPr>
          <a:xfrm>
            <a:off x="4197276" y="6376794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bg1"/>
                </a:solidFill>
                <a:latin typeface="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bg1"/>
              </a:solidFill>
              <a:latin typeface="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41DBC6-C0DE-BD8A-48F7-98C5B5B4389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88825" y="6255943"/>
            <a:ext cx="2096051" cy="60205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86B857E-7794-605B-FD2E-1A4D266FC7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3581" y="4761396"/>
            <a:ext cx="10764838" cy="942975"/>
          </a:xfrm>
          <a:prstGeom prst="rect">
            <a:avLst/>
          </a:prstGeom>
        </p:spPr>
        <p:txBody>
          <a:bodyPr/>
          <a:lstStyle>
            <a:lvl1pPr algn="ctr">
              <a:buNone/>
              <a:defRPr sz="2800" b="1">
                <a:solidFill>
                  <a:srgbClr val="D6453B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9CB1BC8-1445-490C-E2C9-9338A1E319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932" y="1988102"/>
            <a:ext cx="11260137" cy="2066925"/>
          </a:xfrm>
          <a:prstGeom prst="rect">
            <a:avLst/>
          </a:prstGeom>
        </p:spPr>
        <p:txBody>
          <a:bodyPr/>
          <a:lstStyle>
            <a:lvl1pPr algn="ctr">
              <a:buNone/>
              <a:defRPr sz="4400" b="1">
                <a:solidFill>
                  <a:srgbClr val="D6453B"/>
                </a:solidFill>
                <a:latin typeface="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4691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media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5A836E-21EC-029E-3400-1C27B8C44E33}"/>
              </a:ext>
            </a:extLst>
          </p:cNvPr>
          <p:cNvSpPr/>
          <p:nvPr userDrawn="1"/>
        </p:nvSpPr>
        <p:spPr>
          <a:xfrm>
            <a:off x="0" y="0"/>
            <a:ext cx="12192000" cy="104377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8088" b="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5DEC72-DF60-00F3-213A-F4D557D1295A}"/>
              </a:ext>
            </a:extLst>
          </p:cNvPr>
          <p:cNvSpPr txBox="1"/>
          <p:nvPr userDrawn="1"/>
        </p:nvSpPr>
        <p:spPr>
          <a:xfrm>
            <a:off x="4197276" y="6446368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tx1"/>
                </a:solidFill>
                <a:latin typeface="Proxima Nova Rg" panose="02000506030000020004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tx1"/>
              </a:solidFill>
              <a:latin typeface="Proxima Nova Rg" panose="02000506030000020004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2256C5-A423-8EA0-F9C9-39687A300E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298543"/>
            <a:ext cx="2842040" cy="5594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05F0F3-08C2-338A-8BD2-E680BE4786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7913" y="6305110"/>
            <a:ext cx="1924877" cy="552890"/>
          </a:xfrm>
          <a:prstGeom prst="rect">
            <a:avLst/>
          </a:prstGeom>
        </p:spPr>
      </p:pic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ADE4010A-FDC3-6760-B360-DA37DF5659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6602" y="218662"/>
            <a:ext cx="11260137" cy="606288"/>
          </a:xfrm>
          <a:prstGeom prst="rect">
            <a:avLst/>
          </a:prstGeom>
        </p:spPr>
        <p:txBody>
          <a:bodyPr/>
          <a:lstStyle>
            <a:lvl1pPr algn="l">
              <a:buNone/>
              <a:defRPr sz="44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70C5C3D-AEB3-8C52-3F2A-D41FC727FB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7565" y="1231900"/>
            <a:ext cx="11211339" cy="4791213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latin typeface=""/>
              </a:defRPr>
            </a:lvl1pPr>
          </a:lstStyle>
          <a:p>
            <a:pPr lvl="0"/>
            <a:r>
              <a:rPr lang="en-US" dirty="0"/>
              <a:t>Text box</a:t>
            </a:r>
          </a:p>
        </p:txBody>
      </p:sp>
    </p:spTree>
    <p:extLst>
      <p:ext uri="{BB962C8B-B14F-4D97-AF65-F5344CB8AC3E}">
        <p14:creationId xmlns:p14="http://schemas.microsoft.com/office/powerpoint/2010/main" val="1916650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B601F-FFCE-3D3B-06A3-40939FE039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507574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pPr lvl="0"/>
            <a:r>
              <a:rPr lang="en-US" dirty="0"/>
              <a:t>Column one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760AD7-F8C1-8B0E-AEA1-08BA9319AFD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507574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pPr lvl="0"/>
            <a:r>
              <a:rPr lang="en-US" dirty="0"/>
              <a:t>Column two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275159-5BEE-6FF3-3E66-0644644F72A8}"/>
              </a:ext>
            </a:extLst>
          </p:cNvPr>
          <p:cNvSpPr txBox="1"/>
          <p:nvPr userDrawn="1"/>
        </p:nvSpPr>
        <p:spPr>
          <a:xfrm>
            <a:off x="4197276" y="6446368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tx1"/>
                </a:solidFill>
                <a:latin typeface="Proxima Nova Rg" panose="0200050603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tx1"/>
              </a:solidFill>
              <a:latin typeface="Proxima Nova Rg" panose="02000506030000020004" pitchFamily="2" charset="77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FA6FA5-EA27-0B7F-6EB2-0AC4908318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98543"/>
            <a:ext cx="2842040" cy="5594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9A6047-FBF8-783F-3C95-275BD14B00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37913" y="6305110"/>
            <a:ext cx="1924877" cy="5528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5985F07-3774-50CB-D166-B976C12404DC}"/>
              </a:ext>
            </a:extLst>
          </p:cNvPr>
          <p:cNvSpPr/>
          <p:nvPr userDrawn="1"/>
        </p:nvSpPr>
        <p:spPr>
          <a:xfrm>
            <a:off x="0" y="0"/>
            <a:ext cx="12192000" cy="104377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8088" b="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A301A1D-004A-39EC-124E-C30EDC4560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6602" y="218662"/>
            <a:ext cx="11260137" cy="606288"/>
          </a:xfrm>
          <a:prstGeom prst="rect">
            <a:avLst/>
          </a:prstGeom>
        </p:spPr>
        <p:txBody>
          <a:bodyPr/>
          <a:lstStyle>
            <a:lvl1pPr algn="l">
              <a:buNone/>
              <a:defRPr sz="44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0391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FB1C7AB-D166-D2B9-F608-D1A58F64ED7E}"/>
              </a:ext>
            </a:extLst>
          </p:cNvPr>
          <p:cNvSpPr txBox="1">
            <a:spLocks/>
          </p:cNvSpPr>
          <p:nvPr userDrawn="1"/>
        </p:nvSpPr>
        <p:spPr>
          <a:xfrm>
            <a:off x="1212574" y="2142508"/>
            <a:ext cx="9766853" cy="183805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b="1" i="0" kern="1200">
                <a:solidFill>
                  <a:srgbClr val="D6453B"/>
                </a:solidFill>
                <a:latin typeface="Proxima Nova Lt" panose="02000506030000020004" pitchFamily="2" charset="77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"/>
              </a:rPr>
              <a:t>ARGONNE TRAINING PROGRAM ON EXTREME-SCALE COMPUTING </a:t>
            </a:r>
          </a:p>
          <a:p>
            <a:endParaRPr lang="en-US" sz="2000" dirty="0">
              <a:latin typeface=""/>
            </a:endParaRPr>
          </a:p>
          <a:p>
            <a:r>
              <a:rPr lang="en-US" sz="2000" b="0" dirty="0">
                <a:latin typeface=""/>
              </a:rPr>
              <a:t>Produced by Argonne National Laboratory, a U.S. Department of Energy Laboratory managed by </a:t>
            </a:r>
            <a:r>
              <a:rPr lang="en-US" sz="2000" b="0" dirty="0" err="1">
                <a:latin typeface=""/>
              </a:rPr>
              <a:t>UChicagoArgonne</a:t>
            </a:r>
            <a:r>
              <a:rPr lang="en-US" sz="2000" b="0" dirty="0">
                <a:latin typeface=""/>
              </a:rPr>
              <a:t>, LLC under contract DE-AC02-06CH11357.</a:t>
            </a:r>
            <a:br>
              <a:rPr lang="en-US" sz="2000" b="0" dirty="0">
                <a:latin typeface=""/>
              </a:rPr>
            </a:br>
            <a:br>
              <a:rPr lang="en-US" sz="2000" b="0" dirty="0">
                <a:latin typeface=""/>
              </a:rPr>
            </a:br>
            <a:r>
              <a:rPr lang="en-US" sz="2000" b="0" dirty="0">
                <a:latin typeface=""/>
              </a:rPr>
              <a:t>Special thanks to the National Energy Research Scientific Computing Center (NERSC) and Oak Ridge Leadership Computing Facility (OLCF) for the use of their resources during the training event.</a:t>
            </a:r>
            <a:br>
              <a:rPr lang="en-US" sz="2000" b="0" dirty="0">
                <a:latin typeface=""/>
              </a:rPr>
            </a:br>
            <a:br>
              <a:rPr lang="en-US" sz="2000" b="0" dirty="0">
                <a:latin typeface=""/>
              </a:rPr>
            </a:br>
            <a:r>
              <a:rPr lang="en-US" sz="2000" b="0" dirty="0">
                <a:latin typeface=""/>
              </a:rPr>
              <a:t>The U.S. Government retains for itself and others acting on its behalf a nonexclusive, royalty-free license in this video, with the rights to reproduce, to prepare derivative works, and to display publicly.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3579A3-27AD-5EB1-85C5-997CB1FC2771}"/>
              </a:ext>
            </a:extLst>
          </p:cNvPr>
          <p:cNvSpPr/>
          <p:nvPr userDrawn="1"/>
        </p:nvSpPr>
        <p:spPr>
          <a:xfrm>
            <a:off x="0" y="-168963"/>
            <a:ext cx="12192000" cy="16500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3C2FC1-A426-0090-16F5-EE1B113BCB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7318" y="29820"/>
            <a:ext cx="6417365" cy="13711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FA0164-77AC-2315-5615-5AA648100DAB}"/>
              </a:ext>
            </a:extLst>
          </p:cNvPr>
          <p:cNvSpPr/>
          <p:nvPr userDrawn="1"/>
        </p:nvSpPr>
        <p:spPr>
          <a:xfrm>
            <a:off x="0" y="6258545"/>
            <a:ext cx="12192000" cy="59945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8CEC60-0D18-D149-B519-05D4E43731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7668" y="6415120"/>
            <a:ext cx="2307291" cy="2958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4998DB-1167-D26D-EE37-307901C74892}"/>
              </a:ext>
            </a:extLst>
          </p:cNvPr>
          <p:cNvSpPr txBox="1"/>
          <p:nvPr userDrawn="1"/>
        </p:nvSpPr>
        <p:spPr>
          <a:xfrm>
            <a:off x="4197276" y="6376794"/>
            <a:ext cx="3797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sng" dirty="0" err="1">
                <a:solidFill>
                  <a:schemeClr val="bg1"/>
                </a:solidFill>
                <a:latin typeface="Proxima Nova Rg" panose="02000506030000020004" pitchFamily="2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extremecomputingtraining.anl.gov</a:t>
            </a:r>
            <a:endParaRPr lang="en-US" sz="1600" b="0" i="0" u="sng" dirty="0">
              <a:solidFill>
                <a:schemeClr val="bg1"/>
              </a:solidFill>
              <a:latin typeface="Proxima Nova Rg" panose="02000506030000020004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27DE90-72E7-247B-9FEC-F4EC79D6186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88825" y="6255943"/>
            <a:ext cx="2096051" cy="60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6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9F4EB-FC80-E869-2AA5-F9B288CC4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4DA41-68BD-0EFF-E8E8-011F25D14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F2529-969D-A25E-1AD9-1C1B0083ED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53A7B20-4870-454F-9BE6-8287611905FE}" type="datetimeFigureOut">
              <a:rPr lang="en-US" smtClean="0"/>
              <a:pPr/>
              <a:t>7/31/26</a:t>
            </a:fld>
            <a:endParaRPr lang="en-US" dirty="0">
              <a:latin typeface="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062EB-7F9F-D2F6-1DC4-4935ECD3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endParaRPr lang="en-US">
              <a:latin typeface="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0622C-B880-660F-DE6E-B9ED75B5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D3CF64B-E03B-B643-A9B7-ECFBA80B79C7}" type="slidenum">
              <a:rPr lang="en-US" smtClean="0"/>
              <a:pPr/>
              <a:t>‹#›</a:t>
            </a:fld>
            <a:endParaRPr lang="en-US"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55185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5A23F-CE2C-B33F-10ED-4CE865C4D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43BE6-CA8D-62D2-4D56-E5851D133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64717C-ACBA-64EE-8F39-6F53BD49A3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812574-7005-6207-4993-48A99DD2FD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7A1A05-75BD-FC13-D80F-68563F0A95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  <a:lvl2pPr>
              <a:defRPr>
                <a:latin typeface=""/>
              </a:defRPr>
            </a:lvl2pPr>
            <a:lvl3pPr>
              <a:defRPr>
                <a:latin typeface=""/>
              </a:defRPr>
            </a:lvl3pPr>
            <a:lvl4pPr>
              <a:defRPr>
                <a:latin typeface=""/>
              </a:defRPr>
            </a:lvl4pPr>
            <a:lvl5pPr>
              <a:defRPr>
                <a:latin typeface="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935B0-653E-92D0-B541-D0984C660C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53A7B20-4870-454F-9BE6-8287611905FE}" type="datetimeFigureOut">
              <a:rPr lang="en-US" smtClean="0"/>
              <a:pPr/>
              <a:t>7/31/26</a:t>
            </a:fld>
            <a:endParaRPr lang="en-US">
              <a:latin typeface="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940C34-1F47-CCCB-D4F4-A98E0135C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endParaRPr lang="en-US">
              <a:latin typeface="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AB59C5-A984-ED9A-B368-F372DAC81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D3CF64B-E03B-B643-A9B7-ECFBA80B79C7}" type="slidenum">
              <a:rPr lang="en-US" smtClean="0"/>
              <a:pPr/>
              <a:t>‹#›</a:t>
            </a:fld>
            <a:endParaRPr lang="en-US"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566861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EA2C2-09BE-9830-B311-01B9B4D52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01EDD-7677-03FC-B8D5-33E796BB7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"/>
              </a:defRPr>
            </a:lvl1pPr>
            <a:lvl2pPr>
              <a:defRPr sz="2800">
                <a:latin typeface=""/>
              </a:defRPr>
            </a:lvl2pPr>
            <a:lvl3pPr>
              <a:defRPr sz="2400">
                <a:latin typeface=""/>
              </a:defRPr>
            </a:lvl3pPr>
            <a:lvl4pPr>
              <a:defRPr sz="2000">
                <a:latin typeface=""/>
              </a:defRPr>
            </a:lvl4pPr>
            <a:lvl5pPr>
              <a:defRPr sz="2000">
                <a:latin typeface="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9959E5-5640-525A-A394-7434CC729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110260-DBDF-1A63-C33C-C2587BB8B2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53A7B20-4870-454F-9BE6-8287611905FE}" type="datetimeFigureOut">
              <a:rPr lang="en-US" smtClean="0"/>
              <a:pPr/>
              <a:t>7/31/26</a:t>
            </a:fld>
            <a:endParaRPr lang="en-US">
              <a:latin typeface="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826E3-CB58-3F24-49BD-76D617AD3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endParaRPr lang="en-US">
              <a:latin typeface="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F6E1F6-AA3B-1593-CE75-571D4FA7F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"/>
              </a:defRPr>
            </a:lvl1pPr>
          </a:lstStyle>
          <a:p>
            <a:fld id="{5D3CF64B-E03B-B643-A9B7-ECFBA80B79C7}" type="slidenum">
              <a:rPr lang="en-US" smtClean="0"/>
              <a:pPr/>
              <a:t>‹#›</a:t>
            </a:fld>
            <a:endParaRPr lang="en-US"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73944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66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1" r:id="rId2"/>
    <p:sldLayoutId id="2147483663" r:id="rId3"/>
    <p:sldLayoutId id="2147483664" r:id="rId4"/>
    <p:sldLayoutId id="2147483654" r:id="rId5"/>
    <p:sldLayoutId id="2147483662" r:id="rId6"/>
    <p:sldLayoutId id="2147483653" r:id="rId7"/>
    <p:sldLayoutId id="2147483655" r:id="rId8"/>
    <p:sldLayoutId id="214748365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ytorch.org/blog/introducing-pytorch-fully-sharded-data-parallel-api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huggingface.co/docs/transformers/v4.15.0/parallelism#tensor-parallelism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huggingface.co/docs/transformers/v4.15.0/parallelism#naive-model-parallel-vertical-and-pipeline-parallel" TargetMode="External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oconut-mode.com/posts/ring-attention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microsoft.com/en-us/research/blog/deepspeed-extreme-scale-model-training-for-everyone/#3d-parallelism-scaling-to-trillion-parameter-models" TargetMode="External"/><Relationship Id="rId4" Type="http://schemas.openxmlformats.org/officeDocument/2006/relationships/hyperlink" Target="https://www.deepspeed.ai/tutorials/pipeline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0CB5AA-2740-C2CA-A3E3-ABC60D9FE6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3581" y="3957164"/>
            <a:ext cx="10764838" cy="942975"/>
          </a:xfrm>
        </p:spPr>
        <p:txBody>
          <a:bodyPr/>
          <a:lstStyle/>
          <a:p>
            <a:r>
              <a:rPr lang="en-US" dirty="0"/>
              <a:t>Bethany Lusch</a:t>
            </a:r>
          </a:p>
          <a:p>
            <a:r>
              <a:rPr lang="en-US" b="0" dirty="0"/>
              <a:t>Argonne National Laboratory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35B40-6A2F-F7C4-A562-56844150A9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Distributed Deep Learning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5B0AB19-AF62-56AB-F829-2F1BE5A1D581}"/>
              </a:ext>
            </a:extLst>
          </p:cNvPr>
          <p:cNvSpPr txBox="1">
            <a:spLocks/>
          </p:cNvSpPr>
          <p:nvPr/>
        </p:nvSpPr>
        <p:spPr>
          <a:xfrm>
            <a:off x="876998" y="5410442"/>
            <a:ext cx="10764838" cy="942975"/>
          </a:xfrm>
          <a:prstGeom prst="rect">
            <a:avLst/>
          </a:prstGeom>
        </p:spPr>
        <p:txBody>
          <a:bodyPr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D6453B"/>
                </a:solidFill>
                <a:latin typeface="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Building on content from Sam Foreman, Khalid Hossain, Väinö </a:t>
            </a:r>
            <a:r>
              <a:rPr lang="en-US" sz="1600" b="0" dirty="0" err="1"/>
              <a:t>Hatanpää</a:t>
            </a:r>
            <a:r>
              <a:rPr lang="en-US" sz="1600" b="0" dirty="0"/>
              <a:t>, Shilpika, and Nathan Nichols</a:t>
            </a:r>
          </a:p>
          <a:p>
            <a:r>
              <a:rPr lang="en-US" sz="16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8062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3D70C9-81B6-9AF5-7B2B-BC12FD0EDD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Data Parallel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68958-68C5-178F-814B-D274E34E9C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Replicate full model on each worker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Each rank processes unique mini-batch shard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Gradients all-reduced after backward pass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Simple; scales to 10k+ GPUs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Bandwidth-bound at very large scale</a:t>
            </a:r>
          </a:p>
        </p:txBody>
      </p:sp>
    </p:spTree>
    <p:extLst>
      <p:ext uri="{BB962C8B-B14F-4D97-AF65-F5344CB8AC3E}">
        <p14:creationId xmlns:p14="http://schemas.microsoft.com/office/powerpoint/2010/main" val="2939706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86E256-3EFF-2EFE-5167-9B1830389D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Communication Libraries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328B8-5C65-0CDC-7ACE-FA75C1E589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MPI: portable, mature; rich semantics; CPU-centric; scales well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Vendor-specific *CCLs:</a:t>
            </a:r>
          </a:p>
          <a:p>
            <a:pPr marL="914400" lvl="1" indent="-457200"/>
            <a:r>
              <a:rPr lang="en-US" dirty="0"/>
              <a:t>NCCL: NVIDIA GPU collectives; PCIe/</a:t>
            </a:r>
            <a:r>
              <a:rPr lang="en-US" dirty="0" err="1"/>
              <a:t>NVLink</a:t>
            </a:r>
            <a:r>
              <a:rPr lang="en-US" dirty="0"/>
              <a:t> topology-aware</a:t>
            </a:r>
          </a:p>
          <a:p>
            <a:pPr marL="914400" lvl="1" indent="-457200"/>
            <a:r>
              <a:rPr lang="en-US" dirty="0"/>
              <a:t>RCCL: AMD </a:t>
            </a:r>
            <a:r>
              <a:rPr lang="en-US" dirty="0" err="1"/>
              <a:t>ROCm</a:t>
            </a:r>
            <a:r>
              <a:rPr lang="en-US" dirty="0"/>
              <a:t> counterpart; HIP-enabled</a:t>
            </a:r>
          </a:p>
          <a:p>
            <a:pPr marL="914400" lvl="1" indent="-457200"/>
            <a:r>
              <a:rPr lang="en-US" dirty="0" err="1"/>
              <a:t>oneCCL</a:t>
            </a:r>
            <a:r>
              <a:rPr lang="en-US" dirty="0"/>
              <a:t>: Intel counterpart, spans CPU + GPU</a:t>
            </a:r>
          </a:p>
          <a:p>
            <a:pPr marL="914400" lvl="1" indent="-457200"/>
            <a:r>
              <a:rPr lang="en-US" dirty="0"/>
              <a:t>Scale to 10 k+ GPUs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Gloo</a:t>
            </a:r>
            <a:r>
              <a:rPr lang="en-US" dirty="0"/>
              <a:t>: Simple API; CPU/GPU; best &lt; 1k ranks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1F7AED-BC24-D9CF-C777-BB7049E81B57}"/>
              </a:ext>
            </a:extLst>
          </p:cNvPr>
          <p:cNvSpPr txBox="1"/>
          <p:nvPr/>
        </p:nvSpPr>
        <p:spPr>
          <a:xfrm>
            <a:off x="8818323" y="5838447"/>
            <a:ext cx="3137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Adapted from Nathan Nichols</a:t>
            </a:r>
          </a:p>
        </p:txBody>
      </p:sp>
    </p:spTree>
    <p:extLst>
      <p:ext uri="{BB962C8B-B14F-4D97-AF65-F5344CB8AC3E}">
        <p14:creationId xmlns:p14="http://schemas.microsoft.com/office/powerpoint/2010/main" val="3808665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55B431-4780-01AA-4336-18A2385C9E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Overview of 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8C5C7-94DA-97F6-CECD-B5087B55A1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Large batches </a:t>
            </a:r>
          </a:p>
          <a:p>
            <a:pPr marL="914400" lvl="1" indent="-457200"/>
            <a:r>
              <a:rPr lang="en-US" dirty="0"/>
              <a:t>Adjust learning rate linearly with global batch size</a:t>
            </a:r>
          </a:p>
          <a:p>
            <a:pPr marL="914400" lvl="1" indent="-457200"/>
            <a:r>
              <a:rPr lang="en-US" dirty="0"/>
              <a:t>Optimization instability – use LR warm-up (cosine or linear)</a:t>
            </a:r>
          </a:p>
          <a:p>
            <a:pPr marL="914400" lvl="1" indent="-457200"/>
            <a:r>
              <a:rPr lang="en-US" dirty="0"/>
              <a:t>Generalization gap (use LR decay, regularization, longer warm-up)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Need efficient data pipelines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Overlap compute and communication</a:t>
            </a:r>
          </a:p>
          <a:p>
            <a:pPr marL="0" indent="0"/>
            <a:endParaRPr lang="en-US" dirty="0"/>
          </a:p>
          <a:p>
            <a:pPr marL="0" indent="0"/>
            <a:endParaRPr lang="en-US" dirty="0"/>
          </a:p>
          <a:p>
            <a:pPr marL="0" indent="0"/>
            <a:r>
              <a:rPr lang="en-US" sz="1800" dirty="0"/>
              <a:t>Learn more later today: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“Profiling Deep Learning” by Nathan Nichols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“Pre-training on a supercomputer” by Sam Foreman</a:t>
            </a:r>
          </a:p>
        </p:txBody>
      </p:sp>
    </p:spTree>
    <p:extLst>
      <p:ext uri="{BB962C8B-B14F-4D97-AF65-F5344CB8AC3E}">
        <p14:creationId xmlns:p14="http://schemas.microsoft.com/office/powerpoint/2010/main" val="1986009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1601C3-2E4E-9F77-2A0C-5F45024F44BC}"/>
              </a:ext>
            </a:extLst>
          </p:cNvPr>
          <p:cNvSpPr txBox="1"/>
          <p:nvPr/>
        </p:nvSpPr>
        <p:spPr>
          <a:xfrm>
            <a:off x="3138684" y="2818356"/>
            <a:ext cx="591463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Hands On, Part 1</a:t>
            </a:r>
          </a:p>
          <a:p>
            <a:r>
              <a:rPr lang="en-US" dirty="0">
                <a:solidFill>
                  <a:schemeClr val="bg1"/>
                </a:solidFill>
              </a:rPr>
              <a:t>https://</a:t>
            </a:r>
            <a:r>
              <a:rPr lang="en-US" dirty="0" err="1">
                <a:solidFill>
                  <a:schemeClr val="bg1"/>
                </a:solidFill>
              </a:rPr>
              <a:t>github.com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argonne-lcf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ATPESC_MachineLearning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924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09463F-2F2F-3B8A-C8F1-67199BD36E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Going Beyond Data Parallelism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58DC3-A8F2-5CFC-65AE-858E2D376D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/>
            <a:r>
              <a:rPr lang="en-US" dirty="0"/>
              <a:t>Useful when model fits on single GPU: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Ultimately limited by GPU memory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Model performance limited by size</a:t>
            </a:r>
          </a:p>
          <a:p>
            <a:pPr marL="0" indent="0"/>
            <a:endParaRPr lang="en-US" dirty="0"/>
          </a:p>
          <a:p>
            <a:r>
              <a:rPr lang="en-US" dirty="0"/>
              <a:t>When model does not fit on a single GPU: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Offloading (can only get you so far…):</a:t>
            </a:r>
          </a:p>
          <a:p>
            <a:pPr marL="914400" lvl="1" indent="-457200"/>
            <a:r>
              <a:rPr lang="en-US" dirty="0" err="1"/>
              <a:t>DeepSpeed</a:t>
            </a:r>
            <a:r>
              <a:rPr lang="en-US" dirty="0"/>
              <a:t> + </a:t>
            </a:r>
            <a:r>
              <a:rPr lang="en-US" dirty="0" err="1"/>
              <a:t>ZeRO</a:t>
            </a:r>
            <a:r>
              <a:rPr lang="en-US" dirty="0"/>
              <a:t> (</a:t>
            </a:r>
            <a:r>
              <a:rPr lang="en-US" dirty="0" err="1"/>
              <a:t>ZeRO</a:t>
            </a:r>
            <a:r>
              <a:rPr lang="en-US" dirty="0"/>
              <a:t>++)</a:t>
            </a:r>
          </a:p>
          <a:p>
            <a:pPr marL="914400" lvl="1" indent="-457200"/>
            <a:r>
              <a:rPr lang="en-US" dirty="0" err="1"/>
              <a:t>PyTorch</a:t>
            </a:r>
            <a:r>
              <a:rPr lang="en-US" dirty="0"/>
              <a:t> + FSDP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Otherwise, resort to model parallelism strategies</a:t>
            </a:r>
          </a:p>
          <a:p>
            <a:pPr marL="0" indent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453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74B945-7671-3607-EE59-5A299B32AE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Offloading with </a:t>
            </a:r>
            <a:r>
              <a:rPr lang="en-US" dirty="0" err="1"/>
              <a:t>DeepSpeed</a:t>
            </a:r>
            <a:r>
              <a:rPr lang="en-US" dirty="0"/>
              <a:t> + </a:t>
            </a:r>
            <a:r>
              <a:rPr lang="en-US" dirty="0" err="1"/>
              <a:t>ZeRO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2041E3-7B78-6614-6C63-61031229B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ZeRO</a:t>
            </a:r>
            <a:r>
              <a:rPr lang="en-US" dirty="0"/>
              <a:t> optimizer = “Zero Redundancy Optimizer” </a:t>
            </a:r>
          </a:p>
          <a:p>
            <a:r>
              <a:rPr lang="en-US" sz="2400" dirty="0"/>
              <a:t>Memory optimization techniques on top of data parallel training</a:t>
            </a:r>
          </a:p>
          <a:p>
            <a:endParaRPr lang="en-US" dirty="0"/>
          </a:p>
          <a:p>
            <a:r>
              <a:rPr lang="en-US" sz="2000" dirty="0"/>
              <a:t>Memory is also required for gradients and optimizer states (e.g. momentum, variance)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Parameters (BF16): 2 bytes per parameter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Gradients (BF16): 2 bytes per parameter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Optimizer states (FP32): 3x4=12 bytes per parameter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Total of &gt;=16 bytes per parameter, so at least 112GB for 7B parameter model, more than most GPUs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570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C9C87A-7AFC-2529-5DAA-348F4AB1FD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Offloading with </a:t>
            </a:r>
            <a:r>
              <a:rPr lang="en-US" dirty="0" err="1"/>
              <a:t>DeepSpeed</a:t>
            </a:r>
            <a:r>
              <a:rPr lang="en-US" dirty="0"/>
              <a:t> + </a:t>
            </a:r>
            <a:r>
              <a:rPr lang="en-US" dirty="0" err="1"/>
              <a:t>ZeRO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85309D9-A228-DF6B-A2F0-DE2C0023BD9F}"/>
                  </a:ext>
                </a:extLst>
              </p:cNvPr>
              <p:cNvSpPr>
                <a:spLocks noGrp="1"/>
              </p:cNvSpPr>
              <p:nvPr>
                <p:ph type="body" sz="quarter" idx="13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sz="1800" dirty="0"/>
                  <a:t>Stage 1: Optimizer states are partitioned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𝑜𝑠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/>
              </a:p>
              <a:p>
                <a:r>
                  <a:rPr lang="en-US" sz="1800" dirty="0"/>
                  <a:t>Stage 2: Gradients also partitioned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𝑜𝑠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/>
              </a:p>
              <a:p>
                <a:r>
                  <a:rPr lang="en-US" sz="1800" dirty="0"/>
                  <a:t>Stage 3: Also partition model params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𝑜𝑠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85309D9-A228-DF6B-A2F0-DE2C0023BD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blipFill>
                <a:blip r:embed="rId3"/>
                <a:stretch>
                  <a:fillRect l="-4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8369CB0-A2D2-E9E9-1395-6F300E1C7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17" y="1801301"/>
            <a:ext cx="6490918" cy="32454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2EDDB2-8D06-409C-F3E9-692D0F110C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5270" y="5046760"/>
            <a:ext cx="4778679" cy="2877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82EFA6-6B78-B1C2-36CB-F2A70ACC5B8F}"/>
              </a:ext>
            </a:extLst>
          </p:cNvPr>
          <p:cNvSpPr txBox="1"/>
          <p:nvPr/>
        </p:nvSpPr>
        <p:spPr>
          <a:xfrm>
            <a:off x="6765270" y="5490247"/>
            <a:ext cx="4908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Figure: “</a:t>
            </a:r>
            <a:r>
              <a:rPr lang="en-US" sz="1600" dirty="0" err="1"/>
              <a:t>ZeRO</a:t>
            </a:r>
            <a:r>
              <a:rPr lang="en-US" sz="1600" dirty="0"/>
              <a:t>: Memory Optimizations Toward Training</a:t>
            </a:r>
          </a:p>
          <a:p>
            <a:r>
              <a:rPr lang="en-US" sz="1600" dirty="0"/>
              <a:t>Trillion Parameter Models” by Rajbhandari, et al. 2020</a:t>
            </a:r>
          </a:p>
        </p:txBody>
      </p:sp>
    </p:spTree>
    <p:extLst>
      <p:ext uri="{BB962C8B-B14F-4D97-AF65-F5344CB8AC3E}">
        <p14:creationId xmlns:p14="http://schemas.microsoft.com/office/powerpoint/2010/main" val="1937318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0C5086-2167-AA3F-FE7B-FAAEFF9E73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000" dirty="0" err="1"/>
              <a:t>PyTorch</a:t>
            </a:r>
            <a:r>
              <a:rPr lang="en-US" sz="4000" dirty="0"/>
              <a:t> Fully Sharded Data Parallel (FSDP)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66E43-4C5E-3A58-56D7-CA27DC2328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Similar to </a:t>
            </a:r>
            <a:r>
              <a:rPr lang="en-US" dirty="0" err="1"/>
              <a:t>ZeRO</a:t>
            </a:r>
            <a:r>
              <a:rPr lang="en-US" dirty="0"/>
              <a:t>: data parallel training + sharding model’s parameters, gradients and optimizer states</a:t>
            </a:r>
          </a:p>
          <a:p>
            <a:r>
              <a:rPr lang="en-US" sz="2000" dirty="0"/>
              <a:t>(Optionally: offload model parameters to CPUs)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087AC6-96F0-C6F8-D97D-2A7AF30F0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617483"/>
            <a:ext cx="7772400" cy="35620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1EBBB8-1FD7-E894-93E3-18B923E210B4}"/>
              </a:ext>
            </a:extLst>
          </p:cNvPr>
          <p:cNvSpPr txBox="1"/>
          <p:nvPr/>
        </p:nvSpPr>
        <p:spPr>
          <a:xfrm>
            <a:off x="9865233" y="5966685"/>
            <a:ext cx="2168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Figure: </a:t>
            </a:r>
            <a:r>
              <a:rPr lang="en-US" dirty="0" err="1">
                <a:hlinkClick r:id="rId4"/>
              </a:rPr>
              <a:t>PyTorch</a:t>
            </a:r>
            <a:r>
              <a:rPr lang="en-US" dirty="0">
                <a:hlinkClick r:id="rId4"/>
              </a:rPr>
              <a:t> Blog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296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ABD778-3D98-E29D-D715-3A0798DA27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Model Parallelism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350DC4-2007-8E9B-426E-91652ECF6C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Splits a model’s parameters or ops across devices to handle very large networks</a:t>
            </a:r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Tensor parallelism: shard weight tensors within each layer; all devices work on same batch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Pipeline parallelism: cut the model into sequential stages; devices process different micro-batches in flight</a:t>
            </a:r>
          </a:p>
        </p:txBody>
      </p:sp>
    </p:spTree>
    <p:extLst>
      <p:ext uri="{BB962C8B-B14F-4D97-AF65-F5344CB8AC3E}">
        <p14:creationId xmlns:p14="http://schemas.microsoft.com/office/powerpoint/2010/main" val="17110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BA7B97-1FA2-FD18-A867-0470296067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Tensor Parallelism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88B31-2C1D-C20D-2431-ED40F3BD80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7566" y="1231900"/>
            <a:ext cx="7481306" cy="47912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Each tensor is split up into multiple chunks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Each shard of the tensor resides on its designated GPU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During processing each shard gets processed separately (and in parallel) on different GPUs</a:t>
            </a:r>
          </a:p>
          <a:p>
            <a:pPr marL="914400" lvl="1" indent="-457200"/>
            <a:r>
              <a:rPr lang="en-US" dirty="0"/>
              <a:t>Synced at end of the step</a:t>
            </a:r>
          </a:p>
          <a:p>
            <a:pPr marL="914400" lvl="1" indent="-457200"/>
            <a:r>
              <a:rPr lang="en-US" dirty="0"/>
              <a:t>Similar to distributed GEMMs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/>
            <a:r>
              <a:rPr lang="en-US" sz="2400" dirty="0"/>
              <a:t>Good for: model can’t fit on single device</a:t>
            </a:r>
          </a:p>
          <a:p>
            <a:pPr marL="0" indent="0"/>
            <a:r>
              <a:rPr lang="en-US" sz="2400" dirty="0"/>
              <a:t>But: complicated to implement. Ideally only within a node</a:t>
            </a:r>
          </a:p>
          <a:p>
            <a:pPr marL="0" indent="0"/>
            <a:r>
              <a:rPr lang="en-US" sz="2000" dirty="0"/>
              <a:t>More details: </a:t>
            </a:r>
            <a:r>
              <a:rPr lang="en-US" sz="2000" dirty="0">
                <a:hlinkClick r:id="rId2"/>
              </a:rPr>
              <a:t>Hugging Face Tutorial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31D0FD-74AB-436D-55A9-416101615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7490" y="1231900"/>
            <a:ext cx="3199249" cy="4307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A8AB39-AE11-7293-10CA-FBA3CEF55501}"/>
              </a:ext>
            </a:extLst>
          </p:cNvPr>
          <p:cNvSpPr txBox="1"/>
          <p:nvPr/>
        </p:nvSpPr>
        <p:spPr>
          <a:xfrm>
            <a:off x="8871544" y="5539114"/>
            <a:ext cx="229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Figure: Sam Foreman</a:t>
            </a:r>
          </a:p>
        </p:txBody>
      </p:sp>
    </p:spTree>
    <p:extLst>
      <p:ext uri="{BB962C8B-B14F-4D97-AF65-F5344CB8AC3E}">
        <p14:creationId xmlns:p14="http://schemas.microsoft.com/office/powerpoint/2010/main" val="1338738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1D094D-EB9A-6795-D494-6A987CA5BA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7565" y="228599"/>
            <a:ext cx="11260137" cy="606288"/>
          </a:xfrm>
        </p:spPr>
        <p:txBody>
          <a:bodyPr/>
          <a:lstStyle/>
          <a:p>
            <a:r>
              <a:rPr lang="en-US" dirty="0"/>
              <a:t>Why Distributed Training?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0F972-BEDD-5F34-DD4C-CD48FBB660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Can’t fit problem on one GPU (e.g. model too big for memory)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Or could iteratively load data into memory, but too slow</a:t>
            </a:r>
          </a:p>
        </p:txBody>
      </p:sp>
    </p:spTree>
    <p:extLst>
      <p:ext uri="{BB962C8B-B14F-4D97-AF65-F5344CB8AC3E}">
        <p14:creationId xmlns:p14="http://schemas.microsoft.com/office/powerpoint/2010/main" val="1206172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D7629A-00FE-6266-887B-37213BB4C5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Spatial Parallelism for Graphs (example)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AFFD58-3EA5-5BDB-2643-314E91FF5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852" y="1223467"/>
            <a:ext cx="10445636" cy="3295621"/>
          </a:xfrm>
          <a:prstGeom prst="rect">
            <a:avLst/>
          </a:prstGeom>
        </p:spPr>
      </p:pic>
      <p:sp>
        <p:nvSpPr>
          <p:cNvPr id="5" name="GNNs recover spectra well, with slight overshoots at high wavenumbers.">
            <a:extLst>
              <a:ext uri="{FF2B5EF4-FFF2-40B4-BE49-F238E27FC236}">
                <a16:creationId xmlns:a16="http://schemas.microsoft.com/office/drawing/2014/main" id="{16854730-E36E-4A05-6D95-FBE244FE5397}"/>
              </a:ext>
            </a:extLst>
          </p:cNvPr>
          <p:cNvSpPr txBox="1"/>
          <p:nvPr/>
        </p:nvSpPr>
        <p:spPr>
          <a:xfrm>
            <a:off x="465931" y="4740185"/>
            <a:ext cx="11260137" cy="1025922"/>
          </a:xfrm>
          <a:prstGeom prst="rect">
            <a:avLst/>
          </a:prstGeom>
          <a:solidFill>
            <a:srgbClr val="ED220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 defTabSz="825500">
              <a:spcBef>
                <a:spcPts val="0"/>
              </a:spcBef>
              <a:defRPr sz="4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en-US" sz="2000" dirty="0"/>
              <a:t>Once we have a distributed graph, we can put sub-graphs on GPUs.</a:t>
            </a:r>
          </a:p>
          <a:p>
            <a:r>
              <a:rPr lang="en-US" sz="2000" dirty="0"/>
              <a:t>In mesh-based context, this resembles spatial parallelism.</a:t>
            </a:r>
          </a:p>
          <a:p>
            <a:r>
              <a:rPr lang="en-US" sz="2000" dirty="0"/>
              <a:t>Not done – need to enforce physical consistency across sub-graphs!</a:t>
            </a:r>
            <a:endParaRPr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25D1FA-21EF-6A73-EBC5-B7223794482F}"/>
              </a:ext>
            </a:extLst>
          </p:cNvPr>
          <p:cNvSpPr txBox="1"/>
          <p:nvPr/>
        </p:nvSpPr>
        <p:spPr>
          <a:xfrm>
            <a:off x="465931" y="5766107"/>
            <a:ext cx="106025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defTabSz="2438338" rtl="0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Barwey et al., 2024, Scalable and consistent graph neural networks for distributed mesh-based data-driven modeling. SC24-W, IEEE.</a:t>
            </a:r>
          </a:p>
        </p:txBody>
      </p:sp>
    </p:spTree>
    <p:extLst>
      <p:ext uri="{BB962C8B-B14F-4D97-AF65-F5344CB8AC3E}">
        <p14:creationId xmlns:p14="http://schemas.microsoft.com/office/powerpoint/2010/main" val="4020571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54B797-FA6A-95E4-4B99-C9140D6F01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Pipeline Parallelism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E1E69-2BCF-4CF4-39D5-B5A737867C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7565" y="1231900"/>
            <a:ext cx="6917635" cy="47912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Model is split up </a:t>
            </a:r>
            <a:r>
              <a:rPr lang="en-US" sz="2400" b="1" dirty="0"/>
              <a:t>vertically</a:t>
            </a:r>
            <a:r>
              <a:rPr lang="en-US" sz="2400" dirty="0"/>
              <a:t> (layer-level) across multiple GPUs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Each GPU:</a:t>
            </a:r>
          </a:p>
          <a:p>
            <a:pPr marL="914400" lvl="1" indent="-457200"/>
            <a:r>
              <a:rPr lang="en-US" dirty="0"/>
              <a:t>has a portion of the full model</a:t>
            </a:r>
          </a:p>
          <a:p>
            <a:pPr marL="914400" lvl="1" indent="-457200"/>
            <a:r>
              <a:rPr lang="en-US" dirty="0"/>
              <a:t>processes </a:t>
            </a:r>
            <a:r>
              <a:rPr lang="en-US" i="1" dirty="0"/>
              <a:t>in parallel</a:t>
            </a:r>
            <a:r>
              <a:rPr lang="en-US" dirty="0"/>
              <a:t> different stages of the pipeline (on a small chunk of the batch)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Challenge: scheduling and “pipeline bubbles”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/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FF60AF-D6BA-0653-F4A6-6F9FD177E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8803" y="1047233"/>
            <a:ext cx="1677936" cy="4791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DA8CFD-CD53-7D84-4DFF-05D47E7259CE}"/>
              </a:ext>
            </a:extLst>
          </p:cNvPr>
          <p:cNvSpPr txBox="1"/>
          <p:nvPr/>
        </p:nvSpPr>
        <p:spPr>
          <a:xfrm>
            <a:off x="9675205" y="5653781"/>
            <a:ext cx="229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Figure: Sam Foreman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4C825-201D-4E3D-693B-215CE1E5D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7921" y="3995803"/>
            <a:ext cx="3354557" cy="18426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D62350-8FC0-C499-B935-ED3F46DA49B8}"/>
              </a:ext>
            </a:extLst>
          </p:cNvPr>
          <p:cNvSpPr txBox="1"/>
          <p:nvPr/>
        </p:nvSpPr>
        <p:spPr>
          <a:xfrm>
            <a:off x="198136" y="5981799"/>
            <a:ext cx="3658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details: </a:t>
            </a:r>
            <a:r>
              <a:rPr lang="en-US" dirty="0">
                <a:hlinkClick r:id="rId5"/>
              </a:rPr>
              <a:t>Hugging Face Tutorial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DEEFA6-740A-A6D0-4D4C-D54011773D67}"/>
              </a:ext>
            </a:extLst>
          </p:cNvPr>
          <p:cNvSpPr txBox="1"/>
          <p:nvPr/>
        </p:nvSpPr>
        <p:spPr>
          <a:xfrm>
            <a:off x="5998593" y="5906843"/>
            <a:ext cx="3032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Figure: “Dive into Big Model Training” by Liu &amp; Jiang (2022)</a:t>
            </a:r>
          </a:p>
        </p:txBody>
      </p:sp>
    </p:spTree>
    <p:extLst>
      <p:ext uri="{BB962C8B-B14F-4D97-AF65-F5344CB8AC3E}">
        <p14:creationId xmlns:p14="http://schemas.microsoft.com/office/powerpoint/2010/main" val="2067833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5A5426-2554-9030-064E-C831E179D1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Compare Tensor &amp; Pipeline Parallelism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82DA5DA-F612-9C43-A041-4D7639468C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040720"/>
              </p:ext>
            </p:extLst>
          </p:nvPr>
        </p:nvGraphicFramePr>
        <p:xfrm>
          <a:off x="356602" y="1440635"/>
          <a:ext cx="11260137" cy="433936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753379">
                  <a:extLst>
                    <a:ext uri="{9D8B030D-6E8A-4147-A177-3AD203B41FA5}">
                      <a16:colId xmlns:a16="http://schemas.microsoft.com/office/drawing/2014/main" val="1988181587"/>
                    </a:ext>
                  </a:extLst>
                </a:gridCol>
                <a:gridCol w="3753379">
                  <a:extLst>
                    <a:ext uri="{9D8B030D-6E8A-4147-A177-3AD203B41FA5}">
                      <a16:colId xmlns:a16="http://schemas.microsoft.com/office/drawing/2014/main" val="3217921185"/>
                    </a:ext>
                  </a:extLst>
                </a:gridCol>
                <a:gridCol w="3753379">
                  <a:extLst>
                    <a:ext uri="{9D8B030D-6E8A-4147-A177-3AD203B41FA5}">
                      <a16:colId xmlns:a16="http://schemas.microsoft.com/office/drawing/2014/main" val="46361225"/>
                    </a:ext>
                  </a:extLst>
                </a:gridCol>
              </a:tblGrid>
              <a:tr h="690867">
                <a:tc>
                  <a:txBody>
                    <a:bodyPr/>
                    <a:lstStyle/>
                    <a:p>
                      <a:r>
                        <a:rPr lang="en-US" sz="2400" dirty="0"/>
                        <a:t>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Tensor Parallelism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Pipeline Parallelism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379959"/>
                  </a:ext>
                </a:extLst>
              </a:tr>
              <a:tr h="816839">
                <a:tc>
                  <a:txBody>
                    <a:bodyPr/>
                    <a:lstStyle/>
                    <a:p>
                      <a:r>
                        <a:rPr lang="en-US" sz="2400" dirty="0"/>
                        <a:t>Granularity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Per-layer shards; sync every 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Only at stage boundaries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847653"/>
                  </a:ext>
                </a:extLst>
              </a:tr>
              <a:tr h="816839">
                <a:tc>
                  <a:txBody>
                    <a:bodyPr/>
                    <a:lstStyle/>
                    <a:p>
                      <a:r>
                        <a:rPr lang="en-US" sz="2400" dirty="0"/>
                        <a:t>Concurrency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All devices on same batch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Different micro-batches on each stage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829351"/>
                  </a:ext>
                </a:extLst>
              </a:tr>
              <a:tr h="816839">
                <a:tc>
                  <a:txBody>
                    <a:bodyPr/>
                    <a:lstStyle/>
                    <a:p>
                      <a:r>
                        <a:rPr lang="en-US" sz="2400" dirty="0"/>
                        <a:t>Overhead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Fine-grained all-reduces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Startup/drain bubbles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536906"/>
                  </a:ext>
                </a:extLst>
              </a:tr>
              <a:tr h="1185735">
                <a:tc>
                  <a:txBody>
                    <a:bodyPr/>
                    <a:lstStyle/>
                    <a:p>
                      <a:r>
                        <a:rPr lang="en-US" sz="2400" dirty="0"/>
                        <a:t>Best for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Huge layers, heavy tensor 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Deep models, balanced stage compute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6710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A914792-7F82-59B3-3733-6F592E4275FE}"/>
              </a:ext>
            </a:extLst>
          </p:cNvPr>
          <p:cNvSpPr txBox="1"/>
          <p:nvPr/>
        </p:nvSpPr>
        <p:spPr>
          <a:xfrm>
            <a:off x="9031608" y="5894173"/>
            <a:ext cx="2585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Table by Nathan Nichols</a:t>
            </a:r>
          </a:p>
        </p:txBody>
      </p:sp>
    </p:spTree>
    <p:extLst>
      <p:ext uri="{BB962C8B-B14F-4D97-AF65-F5344CB8AC3E}">
        <p14:creationId xmlns:p14="http://schemas.microsoft.com/office/powerpoint/2010/main" val="2588281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AB4AEE-04BC-33C0-772E-CA39EDB59D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Sequence/Context/Expert Parallelism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6D6E4-520D-D7CC-970D-AA836B9824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7566" y="1231900"/>
            <a:ext cx="6336866" cy="4791213"/>
          </a:xfrm>
        </p:spPr>
        <p:txBody>
          <a:bodyPr/>
          <a:lstStyle/>
          <a:p>
            <a:r>
              <a:rPr lang="en-US" sz="1800" dirty="0"/>
              <a:t>Model architecture and application-specific forms of parallelism</a:t>
            </a:r>
          </a:p>
          <a:p>
            <a:endParaRPr lang="en-US" sz="1800" dirty="0"/>
          </a:p>
          <a:p>
            <a:pPr marL="0" indent="0"/>
            <a:r>
              <a:rPr lang="en-US" sz="1800" dirty="0"/>
              <a:t>Sequence parallelism (SP):</a:t>
            </a:r>
          </a:p>
          <a:p>
            <a:r>
              <a:rPr lang="en-US" sz="1800" dirty="0"/>
              <a:t>An extension of tensor parallelism (typically for LLMs), where the input sequence is scattered and gathered for specific operations</a:t>
            </a:r>
          </a:p>
          <a:p>
            <a:endParaRPr lang="en-US" sz="1800" dirty="0"/>
          </a:p>
          <a:p>
            <a:pPr marL="0" indent="0"/>
            <a:r>
              <a:rPr lang="en-US" sz="1800" dirty="0"/>
              <a:t>Context parallelism:</a:t>
            </a:r>
          </a:p>
          <a:p>
            <a:r>
              <a:rPr lang="en-US" sz="1800" dirty="0"/>
              <a:t>Like SP but shards the sequence across all layers, including the attention, implemented with </a:t>
            </a:r>
            <a:r>
              <a:rPr lang="en-US" sz="1800" i="1" dirty="0"/>
              <a:t>ring attention</a:t>
            </a:r>
          </a:p>
          <a:p>
            <a:endParaRPr lang="en-US" sz="1800" i="1" dirty="0"/>
          </a:p>
          <a:p>
            <a:pPr marL="0" indent="0"/>
            <a:r>
              <a:rPr lang="en-US" sz="1800" dirty="0"/>
              <a:t>Expert parallelism:</a:t>
            </a:r>
          </a:p>
          <a:p>
            <a:r>
              <a:rPr lang="en-US" sz="1800" dirty="0"/>
              <a:t>Specific for Mixture of Experts (</a:t>
            </a:r>
            <a:r>
              <a:rPr lang="en-US" sz="1800" dirty="0" err="1"/>
              <a:t>MoE</a:t>
            </a:r>
            <a:r>
              <a:rPr lang="en-US" sz="1800" dirty="0"/>
              <a:t>) models, where different “experts” are placed on different GPUs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FD571F-0D1D-8F75-0E4E-EC00650C3FC9}"/>
              </a:ext>
            </a:extLst>
          </p:cNvPr>
          <p:cNvSpPr txBox="1"/>
          <p:nvPr/>
        </p:nvSpPr>
        <p:spPr>
          <a:xfrm>
            <a:off x="9341708" y="6035470"/>
            <a:ext cx="2591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by Väinö </a:t>
            </a:r>
            <a:r>
              <a:rPr lang="en-US" dirty="0" err="1"/>
              <a:t>Hatanpää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9D4177-4EFF-579D-5B05-DB55DA689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8843" y="1689708"/>
            <a:ext cx="5705017" cy="1621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B7CF5-03DC-7315-6059-504040C328BA}"/>
              </a:ext>
            </a:extLst>
          </p:cNvPr>
          <p:cNvSpPr txBox="1"/>
          <p:nvPr/>
        </p:nvSpPr>
        <p:spPr>
          <a:xfrm>
            <a:off x="7996366" y="3311611"/>
            <a:ext cx="269068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350" dirty="0">
                <a:solidFill>
                  <a:srgbClr val="0F4D9D"/>
                </a:solidFill>
                <a:effectLst/>
              </a:rPr>
              <a:t>https://</a:t>
            </a:r>
            <a:r>
              <a:rPr lang="en-US" sz="1350" dirty="0" err="1">
                <a:solidFill>
                  <a:srgbClr val="0F4D9D"/>
                </a:solidFill>
                <a:effectLst/>
              </a:rPr>
              <a:t>arxiv.org</a:t>
            </a:r>
            <a:r>
              <a:rPr lang="en-US" sz="1350" dirty="0">
                <a:solidFill>
                  <a:srgbClr val="0F4D9D"/>
                </a:solidFill>
                <a:effectLst/>
              </a:rPr>
              <a:t>/pdf/2205.05198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A99255-775E-F262-10A8-4717458BA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804" y="3874175"/>
            <a:ext cx="2449093" cy="18488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E891C9-67C2-0E26-C9A7-666326BE38FB}"/>
              </a:ext>
            </a:extLst>
          </p:cNvPr>
          <p:cNvSpPr txBox="1"/>
          <p:nvPr/>
        </p:nvSpPr>
        <p:spPr>
          <a:xfrm>
            <a:off x="7702222" y="5626100"/>
            <a:ext cx="309825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350" dirty="0">
                <a:solidFill>
                  <a:srgbClr val="0F4D9D"/>
                </a:solidFill>
                <a:effectLst/>
                <a:hlinkClick r:id="rId4"/>
              </a:rPr>
              <a:t>Ring Attention</a:t>
            </a:r>
            <a:r>
              <a:rPr lang="en-US" sz="1350" dirty="0">
                <a:solidFill>
                  <a:srgbClr val="0F4D9D"/>
                </a:solidFill>
                <a:effectLst/>
              </a:rPr>
              <a:t> </a:t>
            </a:r>
            <a:r>
              <a:rPr lang="en-US" sz="1350" dirty="0">
                <a:effectLst/>
              </a:rPr>
              <a:t>(Coconut Mode blog)</a:t>
            </a:r>
          </a:p>
        </p:txBody>
      </p:sp>
    </p:spTree>
    <p:extLst>
      <p:ext uri="{BB962C8B-B14F-4D97-AF65-F5344CB8AC3E}">
        <p14:creationId xmlns:p14="http://schemas.microsoft.com/office/powerpoint/2010/main" val="4265875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9EED04-A4AB-9352-1891-9AD637A202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2D/3D Parallelism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BE77EC-5363-6831-9500-1E9192851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590799"/>
            <a:ext cx="6949305" cy="15734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504BCD-6A05-B41D-97E8-220FF21D4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919" y="1811122"/>
            <a:ext cx="5025081" cy="29022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8CFB01-0B97-AC3F-612E-5513FEDB191A}"/>
              </a:ext>
            </a:extLst>
          </p:cNvPr>
          <p:cNvSpPr txBox="1"/>
          <p:nvPr/>
        </p:nvSpPr>
        <p:spPr>
          <a:xfrm>
            <a:off x="1541505" y="4164226"/>
            <a:ext cx="3314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dirty="0">
                <a:effectLst/>
              </a:rPr>
              <a:t>Credit: </a:t>
            </a:r>
            <a:r>
              <a:rPr lang="en-US" sz="1600" dirty="0" err="1">
                <a:effectLst/>
              </a:rPr>
              <a:t>DeepSpeed</a:t>
            </a:r>
            <a:r>
              <a:rPr lang="en-US" sz="1600" dirty="0">
                <a:effectLst/>
              </a:rPr>
              <a:t> </a:t>
            </a:r>
            <a:r>
              <a:rPr lang="en-US" sz="1600" dirty="0">
                <a:effectLst/>
                <a:hlinkClick r:id="rId4"/>
              </a:rPr>
              <a:t>pipeline tutorial </a:t>
            </a:r>
            <a:endParaRPr lang="en-US" sz="1600" dirty="0">
              <a:effectLst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AD4434-CE79-5377-36E4-CF3F12F1C1FE}"/>
              </a:ext>
            </a:extLst>
          </p:cNvPr>
          <p:cNvSpPr txBox="1"/>
          <p:nvPr/>
        </p:nvSpPr>
        <p:spPr>
          <a:xfrm>
            <a:off x="7709843" y="4823253"/>
            <a:ext cx="39392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effectLst/>
              </a:rPr>
              <a:t>Credit: “</a:t>
            </a:r>
            <a:r>
              <a:rPr lang="en-US" sz="1600" dirty="0" err="1"/>
              <a:t>DeepSpeed</a:t>
            </a:r>
            <a:r>
              <a:rPr lang="en-US" sz="1600" dirty="0"/>
              <a:t>: Extreme-scale model training for everyone” </a:t>
            </a:r>
            <a:r>
              <a:rPr lang="en-US" sz="1600" dirty="0">
                <a:hlinkClick r:id="rId5"/>
              </a:rPr>
              <a:t>blog post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17990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22F520-59AC-C13F-9026-03BE6A580F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Choosing a Strategy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EBAC9-E870-3CD9-2DEE-51EF2CCBA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/>
              <a:t>Considerations: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How many GPUs are available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How large is the model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How fast is the network connectivity between the GPUs in a node or between nodes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What kind of implementations are available</a:t>
            </a:r>
          </a:p>
          <a:p>
            <a:r>
              <a:rPr lang="en-US" sz="2400" dirty="0"/>
              <a:t>For example: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Simple model, fits into a single GPU -&gt; DP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Large LLM -&gt; A lot of GPUs and parallelism required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C99CD-961A-26FC-C0AA-A49BAF7A4C48}"/>
              </a:ext>
            </a:extLst>
          </p:cNvPr>
          <p:cNvSpPr txBox="1"/>
          <p:nvPr/>
        </p:nvSpPr>
        <p:spPr>
          <a:xfrm>
            <a:off x="9341708" y="5838447"/>
            <a:ext cx="2591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by Väinö </a:t>
            </a:r>
            <a:r>
              <a:rPr lang="en-US" dirty="0" err="1"/>
              <a:t>Hatanpää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352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52C1C9-0470-5640-24A4-419B48EFA59A}"/>
              </a:ext>
            </a:extLst>
          </p:cNvPr>
          <p:cNvSpPr txBox="1"/>
          <p:nvPr/>
        </p:nvSpPr>
        <p:spPr>
          <a:xfrm>
            <a:off x="3138684" y="2818356"/>
            <a:ext cx="591463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Hands On, Part 2</a:t>
            </a:r>
          </a:p>
          <a:p>
            <a:r>
              <a:rPr lang="en-US" dirty="0">
                <a:solidFill>
                  <a:schemeClr val="bg1"/>
                </a:solidFill>
              </a:rPr>
              <a:t>https://</a:t>
            </a:r>
            <a:r>
              <a:rPr lang="en-US" dirty="0" err="1">
                <a:solidFill>
                  <a:schemeClr val="bg1"/>
                </a:solidFill>
              </a:rPr>
              <a:t>github.com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argonne-lcf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ATPESC_MachineLearning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465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833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C02C50-17E7-875B-EB30-4766930E9D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Distributed DL for Science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90E02-7C21-C7C5-E871-89A00FE949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“</a:t>
            </a:r>
            <a:r>
              <a:rPr lang="en-US" dirty="0" err="1"/>
              <a:t>NeuroMamba</a:t>
            </a:r>
            <a:r>
              <a:rPr lang="en-US" dirty="0"/>
              <a:t>: A State-Space Foundation Model for </a:t>
            </a:r>
            <a:r>
              <a:rPr lang="en-US" dirty="0">
                <a:solidFill>
                  <a:schemeClr val="accent2"/>
                </a:solidFill>
              </a:rPr>
              <a:t>Functional MRI</a:t>
            </a:r>
            <a:r>
              <a:rPr lang="en-US" dirty="0"/>
              <a:t>” (2025) – 32 nodes on Aurora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“</a:t>
            </a:r>
            <a:r>
              <a:rPr lang="en-US" dirty="0" err="1"/>
              <a:t>MProt</a:t>
            </a:r>
            <a:r>
              <a:rPr lang="en-US" dirty="0"/>
              <a:t>-DPO: Breaking the </a:t>
            </a:r>
            <a:r>
              <a:rPr lang="en-US" dirty="0" err="1"/>
              <a:t>ExaFLOPS</a:t>
            </a:r>
            <a:r>
              <a:rPr lang="en-US" dirty="0"/>
              <a:t> Barrier for Multimodal </a:t>
            </a:r>
            <a:r>
              <a:rPr lang="en-US" dirty="0">
                <a:solidFill>
                  <a:schemeClr val="accent2"/>
                </a:solidFill>
              </a:rPr>
              <a:t>Protein Design </a:t>
            </a:r>
            <a:r>
              <a:rPr lang="en-US" dirty="0"/>
              <a:t>Workflows with Direct Preference Optimization” (2024) – 3200 nodes on Aurora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“AERIS: Argonne </a:t>
            </a:r>
            <a:r>
              <a:rPr lang="en-US" dirty="0">
                <a:solidFill>
                  <a:schemeClr val="accent2"/>
                </a:solidFill>
              </a:rPr>
              <a:t>Earth Systems Model </a:t>
            </a:r>
            <a:r>
              <a:rPr lang="en-US" dirty="0"/>
              <a:t>for Reliable and Skillful Predictions” (2025) - 10k nodes on Aurora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28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8D485C-54A3-8ECD-7023-25A90688AA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600" dirty="0"/>
              <a:t>Training on Multiple GPUs with Data Parallelism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DA07BD-8AE9-A8CA-E4B5-7FB0E627E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898" y="1098058"/>
            <a:ext cx="4726203" cy="50726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F4CDA6-CA74-2C51-94B5-38C28B0CB193}"/>
              </a:ext>
            </a:extLst>
          </p:cNvPr>
          <p:cNvSpPr txBox="1"/>
          <p:nvPr/>
        </p:nvSpPr>
        <p:spPr>
          <a:xfrm>
            <a:off x="9551624" y="5801352"/>
            <a:ext cx="2503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by Sam Foreman</a:t>
            </a:r>
          </a:p>
        </p:txBody>
      </p:sp>
    </p:spTree>
    <p:extLst>
      <p:ext uri="{BB962C8B-B14F-4D97-AF65-F5344CB8AC3E}">
        <p14:creationId xmlns:p14="http://schemas.microsoft.com/office/powerpoint/2010/main" val="1337797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54B77-EA42-593E-39B9-841588713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2F3902-BAD0-B189-BC35-F1739698B8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Data Parallel: Forward Pass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9D000-0FF3-E8F4-BC76-1880465A3F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635793" y="1113071"/>
            <a:ext cx="6920413" cy="53188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FD3D69-0109-3661-7E4D-2F9935521C73}"/>
              </a:ext>
            </a:extLst>
          </p:cNvPr>
          <p:cNvSpPr txBox="1"/>
          <p:nvPr/>
        </p:nvSpPr>
        <p:spPr>
          <a:xfrm>
            <a:off x="9551624" y="5801352"/>
            <a:ext cx="2503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by Sam Foreman</a:t>
            </a:r>
          </a:p>
        </p:txBody>
      </p:sp>
    </p:spTree>
    <p:extLst>
      <p:ext uri="{BB962C8B-B14F-4D97-AF65-F5344CB8AC3E}">
        <p14:creationId xmlns:p14="http://schemas.microsoft.com/office/powerpoint/2010/main" val="1100670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2E072-6777-BBFD-25B5-15581F315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C5D431-8B16-E6BC-BC7F-95F2AA295F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Data Parallel: Backward Pass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48472-371E-5180-B288-6FFF8032A5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7441" y="1113071"/>
            <a:ext cx="6777116" cy="53188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9D5B4F-7872-FB7E-CD06-1028B900DEEE}"/>
              </a:ext>
            </a:extLst>
          </p:cNvPr>
          <p:cNvSpPr txBox="1"/>
          <p:nvPr/>
        </p:nvSpPr>
        <p:spPr>
          <a:xfrm>
            <a:off x="9551624" y="5801352"/>
            <a:ext cx="2503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by Sam Foreman</a:t>
            </a:r>
          </a:p>
        </p:txBody>
      </p:sp>
    </p:spTree>
    <p:extLst>
      <p:ext uri="{BB962C8B-B14F-4D97-AF65-F5344CB8AC3E}">
        <p14:creationId xmlns:p14="http://schemas.microsoft.com/office/powerpoint/2010/main" val="834151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A540F-C037-1A7B-7600-8411BB6A8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6866E7-CB8A-90DC-E026-403328D27E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Data Parallel: Full Setup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226F8C-8987-680F-A7BC-F30C31D46B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94560" y="1120141"/>
            <a:ext cx="9002880" cy="50272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BB1D64-8335-53C7-F9CF-0D22044319F4}"/>
              </a:ext>
            </a:extLst>
          </p:cNvPr>
          <p:cNvSpPr txBox="1"/>
          <p:nvPr/>
        </p:nvSpPr>
        <p:spPr>
          <a:xfrm>
            <a:off x="9551624" y="5801352"/>
            <a:ext cx="2503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by Sam Foreman</a:t>
            </a:r>
          </a:p>
        </p:txBody>
      </p:sp>
    </p:spTree>
    <p:extLst>
      <p:ext uri="{BB962C8B-B14F-4D97-AF65-F5344CB8AC3E}">
        <p14:creationId xmlns:p14="http://schemas.microsoft.com/office/powerpoint/2010/main" val="1709925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693A7-F34C-A9B1-BA17-E26E1F72F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5070" y="1738928"/>
            <a:ext cx="5181600" cy="4351338"/>
          </a:xfrm>
        </p:spPr>
        <p:txBody>
          <a:bodyPr/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Setup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Create dataset and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dataloader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Create model, optimizer, loss criterion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Move model and loss criterion to GPU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For each epoch: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For each batch: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Move batch to GPU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Apply the model (forward pass)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Calculate the loss 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Update the gradients (backward pass)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Move optimizer to next step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5A26D9-FA0F-0F1F-9932-128B2F89F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329" y="1738928"/>
            <a:ext cx="5557179" cy="4351338"/>
          </a:xfrm>
        </p:spPr>
        <p:txBody>
          <a:bodyPr/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Initialize communicator (process group)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Each rank has unique data (partition or sample) – could involve scatter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Broadcast state so all ranks start with same model, parameters, etc.</a:t>
            </a:r>
          </a:p>
          <a:p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Allreduce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gradients (overlap with backward pass)</a:t>
            </a:r>
          </a:p>
          <a:p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Clean up process group</a:t>
            </a:r>
          </a:p>
          <a:p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DC5983-053D-66D7-BD8E-3864E22AEF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Data Parallel Communication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7DDC0C-741D-B732-B36F-3CBF0AC9225B}"/>
              </a:ext>
            </a:extLst>
          </p:cNvPr>
          <p:cNvSpPr txBox="1"/>
          <p:nvPr/>
        </p:nvSpPr>
        <p:spPr>
          <a:xfrm>
            <a:off x="685800" y="1138242"/>
            <a:ext cx="3258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Single-GPU training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0398FC-AD0F-0186-ED30-8C7CCE4CA8D8}"/>
              </a:ext>
            </a:extLst>
          </p:cNvPr>
          <p:cNvSpPr txBox="1"/>
          <p:nvPr/>
        </p:nvSpPr>
        <p:spPr>
          <a:xfrm>
            <a:off x="6096000" y="1138242"/>
            <a:ext cx="47339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Data-parallel communication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B73049-06B2-EE91-AB80-FA0A949E183D}"/>
              </a:ext>
            </a:extLst>
          </p:cNvPr>
          <p:cNvSpPr txBox="1"/>
          <p:nvPr/>
        </p:nvSpPr>
        <p:spPr>
          <a:xfrm>
            <a:off x="106442" y="5706067"/>
            <a:ext cx="527975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Abstracting </a:t>
            </a:r>
            <a:r>
              <a:rPr lang="en-US" dirty="0" err="1"/>
              <a:t>PyTorch</a:t>
            </a:r>
            <a:r>
              <a:rPr lang="en-US" dirty="0"/>
              <a:t> DDP. Details: https://</a:t>
            </a:r>
            <a:r>
              <a:rPr lang="en-US" dirty="0" err="1"/>
              <a:t>docs.pytorch.org</a:t>
            </a:r>
            <a:r>
              <a:rPr lang="en-US" dirty="0"/>
              <a:t>/docs/2.13/notes/</a:t>
            </a:r>
            <a:r>
              <a:rPr lang="en-US" dirty="0" err="1"/>
              <a:t>ddp.html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2EC2CE-7D1A-8C1E-36D4-287D8CCBF553}"/>
              </a:ext>
            </a:extLst>
          </p:cNvPr>
          <p:cNvSpPr txBox="1"/>
          <p:nvPr/>
        </p:nvSpPr>
        <p:spPr>
          <a:xfrm>
            <a:off x="6205329" y="1738928"/>
            <a:ext cx="562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we translate the diagrams to set of collectives?</a:t>
            </a:r>
          </a:p>
        </p:txBody>
      </p:sp>
    </p:spTree>
    <p:extLst>
      <p:ext uri="{BB962C8B-B14F-4D97-AF65-F5344CB8AC3E}">
        <p14:creationId xmlns:p14="http://schemas.microsoft.com/office/powerpoint/2010/main" val="42596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1B3B-9679-151D-9440-29CDD2852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18D77-38A4-1009-75A6-E06BACFB1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5070" y="1738928"/>
            <a:ext cx="5181600" cy="4351338"/>
          </a:xfrm>
        </p:spPr>
        <p:txBody>
          <a:bodyPr/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Setup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Create dataset and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dataloader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Create model, optimizer, loss criterion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Move model and loss criterion to GPU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For each epoch: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For each batch: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Move batch to GPU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Apply the model (forward pass)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Calculate the loss 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Update the gradients (backward pass)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Move optimizer to next step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14AABF-23D8-6DB9-C40E-C886C80EA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330" y="1738928"/>
            <a:ext cx="5181600" cy="4351338"/>
          </a:xfrm>
        </p:spPr>
        <p:txBody>
          <a:bodyPr/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Additional local setup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Initialize communicator (process group)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Pin local rank to GPU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Partition data over GPUs (e.g. sampler)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Scale learning rate by # of ranks*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Set up model for data parallel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Tell sampler which epoch</a:t>
            </a:r>
          </a:p>
          <a:p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Clean up process group</a:t>
            </a:r>
          </a:p>
          <a:p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A5B384-7DC9-C25C-B69F-CB06A87869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Data Parallel Code Changes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AAD7D4-BFD0-6177-053F-54074B73C46D}"/>
              </a:ext>
            </a:extLst>
          </p:cNvPr>
          <p:cNvSpPr txBox="1"/>
          <p:nvPr/>
        </p:nvSpPr>
        <p:spPr>
          <a:xfrm>
            <a:off x="685800" y="1138242"/>
            <a:ext cx="3258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Single-GPU training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A4322A-6E76-428D-95C2-F8EA51F3826D}"/>
              </a:ext>
            </a:extLst>
          </p:cNvPr>
          <p:cNvSpPr txBox="1"/>
          <p:nvPr/>
        </p:nvSpPr>
        <p:spPr>
          <a:xfrm>
            <a:off x="6096000" y="1138242"/>
            <a:ext cx="5745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Data-parallel training code changes 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768D91DF-7F39-8152-F9AF-37BBCA7ADEC3}"/>
              </a:ext>
            </a:extLst>
          </p:cNvPr>
          <p:cNvSpPr/>
          <p:nvPr/>
        </p:nvSpPr>
        <p:spPr>
          <a:xfrm>
            <a:off x="6096000" y="1817783"/>
            <a:ext cx="155049" cy="88135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DB246B0-C14E-DD43-2988-BBDEF39CB9DA}"/>
              </a:ext>
            </a:extLst>
          </p:cNvPr>
          <p:cNvCxnSpPr>
            <a:stCxn id="12" idx="1"/>
          </p:cNvCxnSpPr>
          <p:nvPr/>
        </p:nvCxnSpPr>
        <p:spPr>
          <a:xfrm flipH="1" flipV="1">
            <a:off x="4241494" y="1894901"/>
            <a:ext cx="1854506" cy="3635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7C233EB-9070-ADD2-6640-2452400B05E1}"/>
              </a:ext>
            </a:extLst>
          </p:cNvPr>
          <p:cNvCxnSpPr>
            <a:cxnSpLocks/>
          </p:cNvCxnSpPr>
          <p:nvPr/>
        </p:nvCxnSpPr>
        <p:spPr>
          <a:xfrm flipH="1" flipV="1">
            <a:off x="4979624" y="2258458"/>
            <a:ext cx="1355075" cy="6720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B946318A-249E-E2A9-1326-33383CDAF44A}"/>
              </a:ext>
            </a:extLst>
          </p:cNvPr>
          <p:cNvSpPr/>
          <p:nvPr/>
        </p:nvSpPr>
        <p:spPr>
          <a:xfrm>
            <a:off x="6095999" y="3130527"/>
            <a:ext cx="238700" cy="550844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07B9731-9F27-31FA-A813-B5F3D64E0434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5168747" y="2699133"/>
            <a:ext cx="927252" cy="7068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665BB6E-7EC5-65A2-8B75-F2B1283F3DD5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3767769" y="3405949"/>
            <a:ext cx="2437561" cy="5086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FA71CD0-7944-520C-64AE-A2BE98EFFB02}"/>
              </a:ext>
            </a:extLst>
          </p:cNvPr>
          <p:cNvCxnSpPr>
            <a:cxnSpLocks/>
          </p:cNvCxnSpPr>
          <p:nvPr/>
        </p:nvCxnSpPr>
        <p:spPr>
          <a:xfrm flipH="1">
            <a:off x="4828732" y="5363210"/>
            <a:ext cx="13765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FB3EA27-BE6F-31ED-3F34-E92A56BFB31D}"/>
              </a:ext>
            </a:extLst>
          </p:cNvPr>
          <p:cNvSpPr txBox="1"/>
          <p:nvPr/>
        </p:nvSpPr>
        <p:spPr>
          <a:xfrm>
            <a:off x="7182997" y="5983066"/>
            <a:ext cx="490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Sam Foreman will explain this in the afternoon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0EC2802-043C-A1F5-6122-4D441434E2E3}"/>
              </a:ext>
            </a:extLst>
          </p:cNvPr>
          <p:cNvSpPr txBox="1"/>
          <p:nvPr/>
        </p:nvSpPr>
        <p:spPr>
          <a:xfrm>
            <a:off x="106442" y="5719758"/>
            <a:ext cx="684550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Abstracting </a:t>
            </a:r>
            <a:r>
              <a:rPr lang="en-US" dirty="0" err="1"/>
              <a:t>PyTorch</a:t>
            </a:r>
            <a:r>
              <a:rPr lang="en-US" dirty="0"/>
              <a:t> DDP. Details: https://</a:t>
            </a:r>
            <a:r>
              <a:rPr lang="en-US" dirty="0" err="1"/>
              <a:t>docs.alcf.anl.gov</a:t>
            </a:r>
            <a:r>
              <a:rPr lang="en-US" dirty="0"/>
              <a:t>/aurora/data-science/frameworks/</a:t>
            </a:r>
            <a:r>
              <a:rPr lang="en-US" dirty="0" err="1"/>
              <a:t>pytorch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92176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4107</TotalTime>
  <Words>1557</Words>
  <Application>Microsoft Macintosh PowerPoint</Application>
  <PresentationFormat>Widescreen</PresentationFormat>
  <Paragraphs>229</Paragraphs>
  <Slides>27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Aptos</vt:lpstr>
      <vt:lpstr>Arial</vt:lpstr>
      <vt:lpstr>Cambria Math</vt:lpstr>
      <vt:lpstr>Consolas</vt:lpstr>
      <vt:lpstr>Proxima Nova Rg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Rodriguez, Hollie</dc:creator>
  <cp:lastModifiedBy>Lusch, Bethany A</cp:lastModifiedBy>
  <cp:revision>37</cp:revision>
  <dcterms:created xsi:type="dcterms:W3CDTF">2026-07-20T20:47:19Z</dcterms:created>
  <dcterms:modified xsi:type="dcterms:W3CDTF">2026-08-03T13:33:38Z</dcterms:modified>
</cp:coreProperties>
</file>