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24"/>
  </p:notesMasterIdLst>
  <p:sldIdLst>
    <p:sldId id="261" r:id="rId2"/>
    <p:sldId id="262" r:id="rId3"/>
    <p:sldId id="264" r:id="rId4"/>
    <p:sldId id="2147470479" r:id="rId5"/>
    <p:sldId id="267" r:id="rId6"/>
    <p:sldId id="268" r:id="rId7"/>
    <p:sldId id="2147470463" r:id="rId8"/>
    <p:sldId id="2147470478" r:id="rId9"/>
    <p:sldId id="2147470472" r:id="rId10"/>
    <p:sldId id="2147470473" r:id="rId11"/>
    <p:sldId id="2147470465" r:id="rId12"/>
    <p:sldId id="2147470476" r:id="rId13"/>
    <p:sldId id="2147470477" r:id="rId14"/>
    <p:sldId id="2147470481" r:id="rId15"/>
    <p:sldId id="2147470480" r:id="rId16"/>
    <p:sldId id="2147470468" r:id="rId17"/>
    <p:sldId id="2147470469" r:id="rId18"/>
    <p:sldId id="2147470470" r:id="rId19"/>
    <p:sldId id="2147470471" r:id="rId20"/>
    <p:sldId id="2147470474" r:id="rId21"/>
    <p:sldId id="256" r:id="rId22"/>
    <p:sldId id="25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453B"/>
    <a:srgbClr val="8B39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178"/>
    <p:restoredTop sz="82036"/>
  </p:normalViewPr>
  <p:slideViewPr>
    <p:cSldViewPr snapToGrid="0">
      <p:cViewPr varScale="1">
        <p:scale>
          <a:sx n="98" d="100"/>
          <a:sy n="98" d="100"/>
        </p:scale>
        <p:origin x="200" y="336"/>
      </p:cViewPr>
      <p:guideLst/>
    </p:cSldViewPr>
  </p:slideViewPr>
  <p:notesTextViewPr>
    <p:cViewPr>
      <p:scale>
        <a:sx n="110" d="100"/>
        <a:sy n="11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84B151-B9CC-404D-9CD3-9F8CA95ED29B}" type="datetimeFigureOut">
              <a:rPr lang="en-US" smtClean="0"/>
              <a:t>8/4/26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6C1C6-2D01-814C-88B9-ADFA62B43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850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6C1C6-2D01-814C-88B9-ADFA62B43D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32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6C1C6-2D01-814C-88B9-ADFA62B43D7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5524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6C1C6-2D01-814C-88B9-ADFA62B43D7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984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6C1C6-2D01-814C-88B9-ADFA62B43D7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956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6C1C6-2D01-814C-88B9-ADFA62B43D7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963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6C1C6-2D01-814C-88B9-ADFA62B43D7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403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6C1C6-2D01-814C-88B9-ADFA62B43D7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50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6C1C6-2D01-814C-88B9-ADFA62B43D7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618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6C1C6-2D01-814C-88B9-ADFA62B43D7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755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6C1C6-2D01-814C-88B9-ADFA62B43D7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929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6C1C6-2D01-814C-88B9-ADFA62B43D7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870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://extremecomputingtraining.anl.gov/" TargetMode="Externa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hyperlink" Target="http://extremecomputingtraining.anl.gov/" TargetMode="External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extremecomputingtraining.anl.gov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extremecomputingtraining.anl.gov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hyperlink" Target="http://extremecomputingtraining.anl.gov/" TargetMode="External"/><Relationship Id="rId4" Type="http://schemas.openxmlformats.org/officeDocument/2006/relationships/image" Target="../media/image3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90A3C2-F3B7-52F2-779A-549699760B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0883" t="22460" r="1106" b="47930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1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F6AB0-3942-604A-81B8-ED257ACE4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451" y="365128"/>
            <a:ext cx="10897373" cy="58903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E7816BB-27D0-E34B-BFBA-BC03957C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451" y="1192697"/>
            <a:ext cx="10897373" cy="498426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 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8962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BFE6D9-BF1B-93BE-77A3-B700F76856D7}"/>
              </a:ext>
            </a:extLst>
          </p:cNvPr>
          <p:cNvSpPr/>
          <p:nvPr userDrawn="1"/>
        </p:nvSpPr>
        <p:spPr>
          <a:xfrm>
            <a:off x="0" y="6258545"/>
            <a:ext cx="12192000" cy="599456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5A836E-21EC-029E-3400-1C27B8C44E33}"/>
              </a:ext>
            </a:extLst>
          </p:cNvPr>
          <p:cNvSpPr/>
          <p:nvPr userDrawn="1"/>
        </p:nvSpPr>
        <p:spPr>
          <a:xfrm>
            <a:off x="0" y="-168963"/>
            <a:ext cx="12192000" cy="1650056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08ECF7-1E3D-D067-2C91-C52EA382E0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7668" y="6415120"/>
            <a:ext cx="2307291" cy="2958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D1B24EC-E40D-3ABE-AA76-6F028074B4F0}"/>
              </a:ext>
            </a:extLst>
          </p:cNvPr>
          <p:cNvSpPr txBox="1"/>
          <p:nvPr userDrawn="1"/>
        </p:nvSpPr>
        <p:spPr>
          <a:xfrm>
            <a:off x="4197276" y="6376794"/>
            <a:ext cx="37974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i="0" u="sng" dirty="0" err="1">
                <a:solidFill>
                  <a:schemeClr val="bg1"/>
                </a:solidFill>
                <a:latin typeface="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extremecomputingtraining.anl.gov</a:t>
            </a:r>
            <a:endParaRPr lang="en-US" sz="1600" b="0" i="0" u="sng" dirty="0">
              <a:solidFill>
                <a:schemeClr val="bg1"/>
              </a:solidFill>
              <a:latin typeface="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553BE46-ADAD-A4CC-7D9B-B6621F1372A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887318" y="29820"/>
            <a:ext cx="6417365" cy="13711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BAE2C9-3752-EB21-1416-E3CC3E70438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988825" y="6255943"/>
            <a:ext cx="2096051" cy="602057"/>
          </a:xfrm>
          <a:prstGeom prst="rect">
            <a:avLst/>
          </a:prstGeom>
        </p:spPr>
      </p:pic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559CB188-927A-E14F-7AED-C54A45C0D65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5932" y="1988102"/>
            <a:ext cx="11260137" cy="2066925"/>
          </a:xfrm>
          <a:prstGeom prst="rect">
            <a:avLst/>
          </a:prstGeom>
        </p:spPr>
        <p:txBody>
          <a:bodyPr/>
          <a:lstStyle>
            <a:lvl1pPr algn="ctr">
              <a:buNone/>
              <a:defRPr sz="4400" b="1">
                <a:solidFill>
                  <a:srgbClr val="D6453B"/>
                </a:solidFill>
                <a:latin typeface="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65574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970041-BD32-4EF7-DFAA-D03252DE0F24}"/>
              </a:ext>
            </a:extLst>
          </p:cNvPr>
          <p:cNvSpPr/>
          <p:nvPr userDrawn="1"/>
        </p:nvSpPr>
        <p:spPr>
          <a:xfrm>
            <a:off x="0" y="-168963"/>
            <a:ext cx="12192000" cy="1650056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E49A7B-04C8-F09E-CC67-19AA37FEA1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7318" y="29820"/>
            <a:ext cx="6417365" cy="137112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2E9E19A-9D7F-7864-089C-8B38D4114B2A}"/>
              </a:ext>
            </a:extLst>
          </p:cNvPr>
          <p:cNvSpPr/>
          <p:nvPr userDrawn="1"/>
        </p:nvSpPr>
        <p:spPr>
          <a:xfrm>
            <a:off x="0" y="6258545"/>
            <a:ext cx="12192000" cy="599456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783E7E-F4EA-F5FB-21E7-3B57A87B61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7668" y="6415120"/>
            <a:ext cx="2307291" cy="2958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388A42-E845-D399-5540-3D813B62FEA4}"/>
              </a:ext>
            </a:extLst>
          </p:cNvPr>
          <p:cNvSpPr txBox="1"/>
          <p:nvPr userDrawn="1"/>
        </p:nvSpPr>
        <p:spPr>
          <a:xfrm>
            <a:off x="4197276" y="6376794"/>
            <a:ext cx="37974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i="0" u="sng" dirty="0" err="1">
                <a:solidFill>
                  <a:schemeClr val="bg1"/>
                </a:solidFill>
                <a:latin typeface="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extremecomputingtraining.anl.gov</a:t>
            </a:r>
            <a:endParaRPr lang="en-US" sz="1600" b="0" i="0" u="sng" dirty="0">
              <a:solidFill>
                <a:schemeClr val="bg1"/>
              </a:solidFill>
              <a:latin typeface="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841DBC6-C0DE-BD8A-48F7-98C5B5B4389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988825" y="6255943"/>
            <a:ext cx="2096051" cy="602057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86B857E-7794-605B-FD2E-1A4D266FC7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3581" y="4761396"/>
            <a:ext cx="10764838" cy="942975"/>
          </a:xfrm>
          <a:prstGeom prst="rect">
            <a:avLst/>
          </a:prstGeom>
        </p:spPr>
        <p:txBody>
          <a:bodyPr/>
          <a:lstStyle>
            <a:lvl1pPr algn="ctr">
              <a:buNone/>
              <a:defRPr sz="2800" b="1">
                <a:solidFill>
                  <a:srgbClr val="D6453B"/>
                </a:solidFill>
                <a:latin typeface="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9CB1BC8-1445-490C-E2C9-9338A1E3196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5932" y="1988102"/>
            <a:ext cx="11260137" cy="2066925"/>
          </a:xfrm>
          <a:prstGeom prst="rect">
            <a:avLst/>
          </a:prstGeom>
        </p:spPr>
        <p:txBody>
          <a:bodyPr/>
          <a:lstStyle>
            <a:lvl1pPr algn="ctr">
              <a:buNone/>
              <a:defRPr sz="4400" b="1">
                <a:solidFill>
                  <a:srgbClr val="D6453B"/>
                </a:solidFill>
                <a:latin typeface="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146910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 media sp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65A836E-21EC-029E-3400-1C27B8C44E33}"/>
              </a:ext>
            </a:extLst>
          </p:cNvPr>
          <p:cNvSpPr/>
          <p:nvPr userDrawn="1"/>
        </p:nvSpPr>
        <p:spPr>
          <a:xfrm>
            <a:off x="0" y="0"/>
            <a:ext cx="12192000" cy="104377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58088" b="1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5DEC72-DF60-00F3-213A-F4D557D1295A}"/>
              </a:ext>
            </a:extLst>
          </p:cNvPr>
          <p:cNvSpPr txBox="1"/>
          <p:nvPr userDrawn="1"/>
        </p:nvSpPr>
        <p:spPr>
          <a:xfrm>
            <a:off x="4197276" y="6446368"/>
            <a:ext cx="37974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i="0" u="sng" dirty="0" err="1">
                <a:solidFill>
                  <a:schemeClr val="tx1"/>
                </a:solidFill>
                <a:latin typeface="Proxima Nova Rg" panose="02000506030000020004" pitchFamily="2" charset="7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extremecomputingtraining.anl.gov</a:t>
            </a:r>
            <a:endParaRPr lang="en-US" sz="1600" b="0" i="0" u="sng" dirty="0">
              <a:solidFill>
                <a:schemeClr val="tx1"/>
              </a:solidFill>
              <a:latin typeface="Proxima Nova Rg" panose="02000506030000020004" pitchFamily="2" charset="7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32256C5-A423-8EA0-F9C9-39687A300E0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298543"/>
            <a:ext cx="2842040" cy="5594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605F0F3-08C2-338A-8BD2-E680BE47866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37913" y="6305110"/>
            <a:ext cx="1924877" cy="552890"/>
          </a:xfrm>
          <a:prstGeom prst="rect">
            <a:avLst/>
          </a:prstGeom>
        </p:spPr>
      </p:pic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ADE4010A-FDC3-6760-B360-DA37DF5659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6602" y="218662"/>
            <a:ext cx="11260137" cy="606288"/>
          </a:xfrm>
          <a:prstGeom prst="rect">
            <a:avLst/>
          </a:prstGeom>
        </p:spPr>
        <p:txBody>
          <a:bodyPr/>
          <a:lstStyle>
            <a:lvl1pPr algn="l">
              <a:buNone/>
              <a:defRPr sz="44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70C5C3D-AEB3-8C52-3F2A-D41FC727FB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565" y="1231900"/>
            <a:ext cx="11211339" cy="4791213"/>
          </a:xfrm>
          <a:prstGeom prst="rect">
            <a:avLst/>
          </a:prstGeom>
        </p:spPr>
        <p:txBody>
          <a:bodyPr/>
          <a:lstStyle>
            <a:lvl1pPr>
              <a:buNone/>
              <a:defRPr>
                <a:latin typeface=""/>
              </a:defRPr>
            </a:lvl1pPr>
          </a:lstStyle>
          <a:p>
            <a:pPr lvl="0"/>
            <a:r>
              <a:rPr lang="en-US" dirty="0"/>
              <a:t>Text box</a:t>
            </a:r>
          </a:p>
        </p:txBody>
      </p:sp>
    </p:spTree>
    <p:extLst>
      <p:ext uri="{BB962C8B-B14F-4D97-AF65-F5344CB8AC3E}">
        <p14:creationId xmlns:p14="http://schemas.microsoft.com/office/powerpoint/2010/main" val="1916650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B601F-FFCE-3D3B-06A3-40939FE039C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507574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pPr lvl="0"/>
            <a:r>
              <a:rPr lang="en-US" dirty="0"/>
              <a:t>Column one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760AD7-F8C1-8B0E-AEA1-08BA9319AFD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507574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pPr lvl="0"/>
            <a:r>
              <a:rPr lang="en-US" dirty="0"/>
              <a:t>Column two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275159-5BEE-6FF3-3E66-0644644F72A8}"/>
              </a:ext>
            </a:extLst>
          </p:cNvPr>
          <p:cNvSpPr txBox="1"/>
          <p:nvPr userDrawn="1"/>
        </p:nvSpPr>
        <p:spPr>
          <a:xfrm>
            <a:off x="4197276" y="6446368"/>
            <a:ext cx="37974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i="0" u="sng" dirty="0" err="1">
                <a:solidFill>
                  <a:schemeClr val="tx1"/>
                </a:solidFill>
                <a:latin typeface="Proxima Nova Rg" panose="02000506030000020004" pitchFamily="2" charset="7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extremecomputingtraining.anl.gov</a:t>
            </a:r>
            <a:endParaRPr lang="en-US" sz="1600" b="0" i="0" u="sng" dirty="0">
              <a:solidFill>
                <a:schemeClr val="tx1"/>
              </a:solidFill>
              <a:latin typeface="Proxima Nova Rg" panose="02000506030000020004" pitchFamily="2" charset="77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CFA6FA5-EA27-0B7F-6EB2-0AC4908318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298543"/>
            <a:ext cx="2842040" cy="55945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B9A6047-FBF8-783F-3C95-275BD14B009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37913" y="6305110"/>
            <a:ext cx="1924877" cy="5528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5985F07-3774-50CB-D166-B976C12404DC}"/>
              </a:ext>
            </a:extLst>
          </p:cNvPr>
          <p:cNvSpPr/>
          <p:nvPr userDrawn="1"/>
        </p:nvSpPr>
        <p:spPr>
          <a:xfrm>
            <a:off x="0" y="0"/>
            <a:ext cx="12192000" cy="10437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58088" b="1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6A301A1D-004A-39EC-124E-C30EDC4560F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6602" y="218662"/>
            <a:ext cx="11260137" cy="606288"/>
          </a:xfrm>
          <a:prstGeom prst="rect">
            <a:avLst/>
          </a:prstGeom>
        </p:spPr>
        <p:txBody>
          <a:bodyPr/>
          <a:lstStyle>
            <a:lvl1pPr algn="l">
              <a:buNone/>
              <a:defRPr sz="44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303914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FB1C7AB-D166-D2B9-F608-D1A58F64ED7E}"/>
              </a:ext>
            </a:extLst>
          </p:cNvPr>
          <p:cNvSpPr txBox="1">
            <a:spLocks/>
          </p:cNvSpPr>
          <p:nvPr userDrawn="1"/>
        </p:nvSpPr>
        <p:spPr>
          <a:xfrm>
            <a:off x="1212574" y="2142508"/>
            <a:ext cx="9766853" cy="183805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b="1" i="0" kern="1200">
                <a:solidFill>
                  <a:srgbClr val="D6453B"/>
                </a:solidFill>
                <a:latin typeface="Proxima Nova Lt" panose="02000506030000020004" pitchFamily="2" charset="77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"/>
              </a:rPr>
              <a:t>ARGONNE TRAINING PROGRAM ON EXTREME-SCALE COMPUTING </a:t>
            </a:r>
          </a:p>
          <a:p>
            <a:endParaRPr lang="en-US" sz="2000" dirty="0">
              <a:latin typeface=""/>
            </a:endParaRPr>
          </a:p>
          <a:p>
            <a:r>
              <a:rPr lang="en-US" sz="2000" b="0" dirty="0">
                <a:latin typeface=""/>
              </a:rPr>
              <a:t>Produced by Argonne National Laboratory, a U.S. Department of Energy Laboratory managed by </a:t>
            </a:r>
            <a:r>
              <a:rPr lang="en-US" sz="2000" b="0" dirty="0" err="1">
                <a:latin typeface=""/>
              </a:rPr>
              <a:t>UChicagoArgonne</a:t>
            </a:r>
            <a:r>
              <a:rPr lang="en-US" sz="2000" b="0" dirty="0">
                <a:latin typeface=""/>
              </a:rPr>
              <a:t>, LLC under contract DE-AC02-06CH11357.</a:t>
            </a:r>
            <a:br>
              <a:rPr lang="en-US" sz="2000" b="0" dirty="0">
                <a:latin typeface=""/>
              </a:rPr>
            </a:br>
            <a:br>
              <a:rPr lang="en-US" sz="2000" b="0" dirty="0">
                <a:latin typeface=""/>
              </a:rPr>
            </a:br>
            <a:r>
              <a:rPr lang="en-US" sz="2000" b="0" dirty="0">
                <a:latin typeface=""/>
              </a:rPr>
              <a:t>Special thanks to the National Energy Research Scientific Computing Center (NERSC) and Oak Ridge Leadership Computing Facility (OLCF) for the use of their resources during the training event.</a:t>
            </a:r>
            <a:br>
              <a:rPr lang="en-US" sz="2000" b="0" dirty="0">
                <a:latin typeface=""/>
              </a:rPr>
            </a:br>
            <a:br>
              <a:rPr lang="en-US" sz="2000" b="0" dirty="0">
                <a:latin typeface=""/>
              </a:rPr>
            </a:br>
            <a:r>
              <a:rPr lang="en-US" sz="2000" b="0" dirty="0">
                <a:latin typeface=""/>
              </a:rPr>
              <a:t>The U.S. Government retains for itself and others acting on its behalf a nonexclusive, royalty-free license in this video, with the rights to reproduce, to prepare derivative works, and to display publicly.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63579A3-27AD-5EB1-85C5-997CB1FC2771}"/>
              </a:ext>
            </a:extLst>
          </p:cNvPr>
          <p:cNvSpPr/>
          <p:nvPr userDrawn="1"/>
        </p:nvSpPr>
        <p:spPr>
          <a:xfrm>
            <a:off x="0" y="-168963"/>
            <a:ext cx="12192000" cy="1650056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3C2FC1-A426-0090-16F5-EE1B113BCB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7318" y="29820"/>
            <a:ext cx="6417365" cy="13711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FFA0164-77AC-2315-5615-5AA648100DAB}"/>
              </a:ext>
            </a:extLst>
          </p:cNvPr>
          <p:cNvSpPr/>
          <p:nvPr userDrawn="1"/>
        </p:nvSpPr>
        <p:spPr>
          <a:xfrm>
            <a:off x="0" y="6258545"/>
            <a:ext cx="12192000" cy="599456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8CEC60-0D18-D149-B519-05D4E43731C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7668" y="6415120"/>
            <a:ext cx="2307291" cy="2958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4998DB-1167-D26D-EE37-307901C74892}"/>
              </a:ext>
            </a:extLst>
          </p:cNvPr>
          <p:cNvSpPr txBox="1"/>
          <p:nvPr userDrawn="1"/>
        </p:nvSpPr>
        <p:spPr>
          <a:xfrm>
            <a:off x="4197276" y="6376794"/>
            <a:ext cx="37974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i="0" u="sng" dirty="0" err="1">
                <a:solidFill>
                  <a:schemeClr val="bg1"/>
                </a:solidFill>
                <a:latin typeface="Proxima Nova Rg" panose="02000506030000020004" pitchFamily="2" charset="77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extremecomputingtraining.anl.gov</a:t>
            </a:r>
            <a:endParaRPr lang="en-US" sz="1600" b="0" i="0" u="sng" dirty="0">
              <a:solidFill>
                <a:schemeClr val="bg1"/>
              </a:solidFill>
              <a:latin typeface="Proxima Nova Rg" panose="02000506030000020004" pitchFamily="2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27DE90-72E7-247B-9FEC-F4EC79D6186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988825" y="6255943"/>
            <a:ext cx="2096051" cy="60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269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9F4EB-FC80-E869-2AA5-F9B288CC4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74DA41-68BD-0EFF-E8E8-011F25D14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7F2529-969D-A25E-1AD9-1C1B0083ED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fld id="{553A7B20-4870-454F-9BE6-8287611905FE}" type="datetimeFigureOut">
              <a:rPr lang="en-US" smtClean="0"/>
              <a:pPr/>
              <a:t>8/4/26</a:t>
            </a:fld>
            <a:endParaRPr lang="en-US" dirty="0">
              <a:latin typeface="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8062EB-7F9F-D2F6-1DC4-4935ECD34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endParaRPr lang="en-US">
              <a:latin typeface="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A0622C-B880-660F-DE6E-B9ED75B5D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fld id="{5D3CF64B-E03B-B643-A9B7-ECFBA80B79C7}" type="slidenum">
              <a:rPr lang="en-US" smtClean="0"/>
              <a:pPr/>
              <a:t>‹#›</a:t>
            </a:fld>
            <a:endParaRPr lang="en-US"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551852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5A23F-CE2C-B33F-10ED-4CE865C4D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D43BE6-CA8D-62D2-4D56-E5851D133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64717C-ACBA-64EE-8F39-6F53BD49A3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  <a:lvl2pPr>
              <a:defRPr>
                <a:latin typeface=""/>
              </a:defRPr>
            </a:lvl2pPr>
            <a:lvl3pPr>
              <a:defRPr>
                <a:latin typeface=""/>
              </a:defRPr>
            </a:lvl3pPr>
            <a:lvl4pPr>
              <a:defRPr>
                <a:latin typeface=""/>
              </a:defRPr>
            </a:lvl4pPr>
            <a:lvl5pPr>
              <a:defRPr>
                <a:latin typeface="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812574-7005-6207-4993-48A99DD2FD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7A1A05-75BD-FC13-D80F-68563F0A95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  <a:lvl2pPr>
              <a:defRPr>
                <a:latin typeface=""/>
              </a:defRPr>
            </a:lvl2pPr>
            <a:lvl3pPr>
              <a:defRPr>
                <a:latin typeface=""/>
              </a:defRPr>
            </a:lvl3pPr>
            <a:lvl4pPr>
              <a:defRPr>
                <a:latin typeface=""/>
              </a:defRPr>
            </a:lvl4pPr>
            <a:lvl5pPr>
              <a:defRPr>
                <a:latin typeface="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F935B0-653E-92D0-B541-D0984C660C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fld id="{553A7B20-4870-454F-9BE6-8287611905FE}" type="datetimeFigureOut">
              <a:rPr lang="en-US" smtClean="0"/>
              <a:pPr/>
              <a:t>8/4/26</a:t>
            </a:fld>
            <a:endParaRPr lang="en-US">
              <a:latin typeface="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940C34-1F47-CCCB-D4F4-A98E0135C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endParaRPr lang="en-US">
              <a:latin typeface="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AB59C5-A984-ED9A-B368-F372DAC81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fld id="{5D3CF64B-E03B-B643-A9B7-ECFBA80B79C7}" type="slidenum">
              <a:rPr lang="en-US" smtClean="0"/>
              <a:pPr/>
              <a:t>‹#›</a:t>
            </a:fld>
            <a:endParaRPr lang="en-US"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566861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EA2C2-09BE-9830-B311-01B9B4D52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D01EDD-7677-03FC-B8D5-33E796BB71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"/>
              </a:defRPr>
            </a:lvl1pPr>
            <a:lvl2pPr>
              <a:defRPr sz="2800">
                <a:latin typeface=""/>
              </a:defRPr>
            </a:lvl2pPr>
            <a:lvl3pPr>
              <a:defRPr sz="2400">
                <a:latin typeface=""/>
              </a:defRPr>
            </a:lvl3pPr>
            <a:lvl4pPr>
              <a:defRPr sz="2000">
                <a:latin typeface=""/>
              </a:defRPr>
            </a:lvl4pPr>
            <a:lvl5pPr>
              <a:defRPr sz="2000">
                <a:latin typeface="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9959E5-5640-525A-A394-7434CC729B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110260-DBDF-1A63-C33C-C2587BB8B2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fld id="{553A7B20-4870-454F-9BE6-8287611905FE}" type="datetimeFigureOut">
              <a:rPr lang="en-US" smtClean="0"/>
              <a:pPr/>
              <a:t>8/4/26</a:t>
            </a:fld>
            <a:endParaRPr lang="en-US">
              <a:latin typeface="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0826E3-CB58-3F24-49BD-76D617AD3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endParaRPr lang="en-US">
              <a:latin typeface="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F6E1F6-AA3B-1593-CE75-571D4FA7F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fld id="{5D3CF64B-E03B-B643-A9B7-ECFBA80B79C7}" type="slidenum">
              <a:rPr lang="en-US" smtClean="0"/>
              <a:pPr/>
              <a:t>‹#›</a:t>
            </a:fld>
            <a:endParaRPr lang="en-US"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739445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466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1" r:id="rId2"/>
    <p:sldLayoutId id="2147483663" r:id="rId3"/>
    <p:sldLayoutId id="2147483664" r:id="rId4"/>
    <p:sldLayoutId id="2147483654" r:id="rId5"/>
    <p:sldLayoutId id="2147483662" r:id="rId6"/>
    <p:sldLayoutId id="2147483653" r:id="rId7"/>
    <p:sldLayoutId id="2147483655" r:id="rId8"/>
    <p:sldLayoutId id="2147483658" r:id="rId9"/>
    <p:sldLayoutId id="214748366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huggingface.co/spaces/Autonomous-Scientific-Agents/chemgraph-leaderboard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langchain-ai/langgraph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modelcontextprotocol.io/docs/2026-07-28/getting-started/intro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argonne-lcf/ATPESC_MachineLearning/tree/master/13_agentic_workflows_for_science/README.md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5" Type="http://schemas.openxmlformats.org/officeDocument/2006/relationships/hyperlink" Target="https://arxiv.org/abs/2604.07681v1" TargetMode="External"/><Relationship Id="rId4" Type="http://schemas.openxmlformats.org/officeDocument/2006/relationships/hyperlink" Target="https://doi.org/10.1038/s42004-025-01776-9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00CB5AA-2740-C2CA-A3E3-ABC60D9FE6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u="sng" dirty="0"/>
              <a:t>Thang D. Pham</a:t>
            </a:r>
            <a:r>
              <a:rPr lang="en-US" dirty="0"/>
              <a:t>, Murat </a:t>
            </a:r>
            <a:r>
              <a:rPr lang="en-US" dirty="0" err="1"/>
              <a:t>Keçeli</a:t>
            </a:r>
            <a:endParaRPr lang="en-US" dirty="0"/>
          </a:p>
          <a:p>
            <a:r>
              <a:rPr lang="en-US" sz="2000" dirty="0"/>
              <a:t>Computational Science (CPS) Division, Argonne National Laboratory</a:t>
            </a:r>
            <a:endParaRPr lang="en-US" sz="2000" baseline="30000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135B40-6A2F-F7C4-A562-56844150A9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Agentic Workflows for Science</a:t>
            </a:r>
          </a:p>
        </p:txBody>
      </p:sp>
    </p:spTree>
    <p:extLst>
      <p:ext uri="{BB962C8B-B14F-4D97-AF65-F5344CB8AC3E}">
        <p14:creationId xmlns:p14="http://schemas.microsoft.com/office/powerpoint/2010/main" val="448062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8FD49FB-B3D5-A723-6986-6745792A14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3600" dirty="0"/>
              <a:t>Evaluating agentic workflows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2F305C-1AEF-E902-7B79-E8172CBA0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211" y="1724161"/>
            <a:ext cx="10776198" cy="31287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059B73-DC26-D97A-28C3-FCCAF7CB6FF8}"/>
              </a:ext>
            </a:extLst>
          </p:cNvPr>
          <p:cNvSpPr txBox="1"/>
          <p:nvPr/>
        </p:nvSpPr>
        <p:spPr>
          <a:xfrm>
            <a:off x="3180523" y="5032611"/>
            <a:ext cx="90114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ChemGraph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leaderboard: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https://huggingface.co/spaces/Autonomous-Scientific-Agents/chemgraph-leaderboard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69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E09C2A-1DF9-566E-8C77-BFD4BAD00A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3600" dirty="0"/>
              <a:t>Building agentic workflow: A hands-on example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5FE7B0-A20C-A525-66A4-57D22EEEE1E2}"/>
              </a:ext>
            </a:extLst>
          </p:cNvPr>
          <p:cNvSpPr txBox="1"/>
          <p:nvPr/>
        </p:nvSpPr>
        <p:spPr>
          <a:xfrm>
            <a:off x="2053922" y="3999469"/>
            <a:ext cx="3342042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Tool interfaces &amp; adapter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FEBD32-623A-3A37-D1C6-FBDE4651DF5F}"/>
              </a:ext>
            </a:extLst>
          </p:cNvPr>
          <p:cNvSpPr txBox="1"/>
          <p:nvPr/>
        </p:nvSpPr>
        <p:spPr>
          <a:xfrm>
            <a:off x="2053924" y="4597675"/>
            <a:ext cx="3342043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Execution and data services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21D958-3696-1DEE-E68D-2B2E6343E699}"/>
              </a:ext>
            </a:extLst>
          </p:cNvPr>
          <p:cNvSpPr txBox="1"/>
          <p:nvPr/>
        </p:nvSpPr>
        <p:spPr>
          <a:xfrm>
            <a:off x="2053922" y="3119791"/>
            <a:ext cx="3342042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Orchestration, state &amp; control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4CB85F1-D399-AECF-E549-B220D7FFC31F}"/>
              </a:ext>
            </a:extLst>
          </p:cNvPr>
          <p:cNvCxnSpPr>
            <a:cxnSpLocks/>
          </p:cNvCxnSpPr>
          <p:nvPr/>
        </p:nvCxnSpPr>
        <p:spPr>
          <a:xfrm flipV="1">
            <a:off x="3724943" y="3753115"/>
            <a:ext cx="1" cy="13226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0038D08-DD2E-B200-71D8-59B7AEA203BB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>
            <a:off x="3724943" y="4399579"/>
            <a:ext cx="3" cy="19809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F08FC60-5ED1-8E0B-CA79-E6AB31226670}"/>
              </a:ext>
            </a:extLst>
          </p:cNvPr>
          <p:cNvSpPr txBox="1"/>
          <p:nvPr/>
        </p:nvSpPr>
        <p:spPr>
          <a:xfrm>
            <a:off x="2053922" y="5523131"/>
            <a:ext cx="3342043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Scientific software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97DB202-0289-599B-6304-44CC44A2F4B6}"/>
              </a:ext>
            </a:extLst>
          </p:cNvPr>
          <p:cNvCxnSpPr>
            <a:cxnSpLocks/>
            <a:stCxn id="5" idx="2"/>
            <a:endCxn id="9" idx="0"/>
          </p:cNvCxnSpPr>
          <p:nvPr/>
        </p:nvCxnSpPr>
        <p:spPr>
          <a:xfrm flipH="1">
            <a:off x="3724944" y="5305561"/>
            <a:ext cx="2" cy="21757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21A6B9D-B097-88AC-9C0C-266C77B5270B}"/>
              </a:ext>
            </a:extLst>
          </p:cNvPr>
          <p:cNvSpPr txBox="1"/>
          <p:nvPr/>
        </p:nvSpPr>
        <p:spPr>
          <a:xfrm>
            <a:off x="2053923" y="2498392"/>
            <a:ext cx="3342042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LLMs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FAABEE5-1FA0-A53B-80E6-C0C3C29B8546}"/>
              </a:ext>
            </a:extLst>
          </p:cNvPr>
          <p:cNvCxnSpPr>
            <a:cxnSpLocks/>
            <a:stCxn id="11" idx="2"/>
            <a:endCxn id="6" idx="0"/>
          </p:cNvCxnSpPr>
          <p:nvPr/>
        </p:nvCxnSpPr>
        <p:spPr>
          <a:xfrm flipH="1">
            <a:off x="3724943" y="2898502"/>
            <a:ext cx="1" cy="221289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94B0EC9-284C-5363-E0C6-06DE62FB1C2A}"/>
              </a:ext>
            </a:extLst>
          </p:cNvPr>
          <p:cNvSpPr txBox="1"/>
          <p:nvPr/>
        </p:nvSpPr>
        <p:spPr>
          <a:xfrm>
            <a:off x="2288189" y="1970182"/>
            <a:ext cx="2737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Overall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C8E705-5230-DF9A-1F85-692B363F2189}"/>
              </a:ext>
            </a:extLst>
          </p:cNvPr>
          <p:cNvSpPr txBox="1"/>
          <p:nvPr/>
        </p:nvSpPr>
        <p:spPr>
          <a:xfrm>
            <a:off x="6045916" y="1970182"/>
            <a:ext cx="4438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What we will use in the examples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C0E7F5-B2A0-5168-235B-CC828F772034}"/>
              </a:ext>
            </a:extLst>
          </p:cNvPr>
          <p:cNvSpPr txBox="1"/>
          <p:nvPr/>
        </p:nvSpPr>
        <p:spPr>
          <a:xfrm>
            <a:off x="6471002" y="2499014"/>
            <a:ext cx="3342042" cy="40011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ALCF Inference service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1BEAFA-697E-9C60-C791-196D33938F8A}"/>
              </a:ext>
            </a:extLst>
          </p:cNvPr>
          <p:cNvSpPr txBox="1"/>
          <p:nvPr/>
        </p:nvSpPr>
        <p:spPr>
          <a:xfrm>
            <a:off x="6471002" y="3231469"/>
            <a:ext cx="3342042" cy="40011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LangGraph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4C861B7-E56F-9071-8B0A-B1F18DC629B0}"/>
              </a:ext>
            </a:extLst>
          </p:cNvPr>
          <p:cNvSpPr txBox="1"/>
          <p:nvPr/>
        </p:nvSpPr>
        <p:spPr>
          <a:xfrm>
            <a:off x="6471002" y="3999469"/>
            <a:ext cx="3342042" cy="40011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LangGraph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tool &amp; MCP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7FD385-CA13-3521-6FA4-5C4A82ECC0B4}"/>
              </a:ext>
            </a:extLst>
          </p:cNvPr>
          <p:cNvSpPr txBox="1"/>
          <p:nvPr/>
        </p:nvSpPr>
        <p:spPr>
          <a:xfrm>
            <a:off x="6471002" y="4748078"/>
            <a:ext cx="3342042" cy="40011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Parsl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357289-1EED-EBE5-8F3F-957039686100}"/>
              </a:ext>
            </a:extLst>
          </p:cNvPr>
          <p:cNvSpPr txBox="1"/>
          <p:nvPr/>
        </p:nvSpPr>
        <p:spPr>
          <a:xfrm>
            <a:off x="6471002" y="5523131"/>
            <a:ext cx="3342042" cy="40011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MACE</a:t>
            </a:r>
          </a:p>
        </p:txBody>
      </p:sp>
    </p:spTree>
    <p:extLst>
      <p:ext uri="{BB962C8B-B14F-4D97-AF65-F5344CB8AC3E}">
        <p14:creationId xmlns:p14="http://schemas.microsoft.com/office/powerpoint/2010/main" val="3283782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C1021C-C771-3EFD-AD6B-7B43E77271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/>
              <a:t>LangGraph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6ACF17-E991-0052-B078-2A538B1FEC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LangGraph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is a framework for defining agentic workflows as a graph of steps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Each node can represent an LLM call, tool call, validation step, or human review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Maintains workflow state across steps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Supports branching, retries, loops, checkpointing, and interrupts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Useful when scientific agents need durable execution and human-in-the-loop control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Reference: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https://github.com/langchain-ai/langgraph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416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4E7CBC5-879A-9870-8320-D9591B569A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Model Context Protocol (MCP)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B94B02-0FA9-82ED-66F1-3A676F121D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Standard interface for exposing external tools to agents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Separates the agent from the tool implementation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Tools can run in different environments from the agent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Enables reusable scientific services: simulation, analysis, databases, HPC submission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Reference: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https://modelcontextprotocol.io/docs/2026-07-28/getting-started/intro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63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EF56D1-D3B9-CE01-8359-E788C1796F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3600" dirty="0">
                <a:solidFill>
                  <a:prstClr val="white"/>
                </a:solidFill>
              </a:rPr>
              <a:t>Hands-on example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"/>
              <a:ea typeface="+mn-ea"/>
              <a:cs typeface="+mn-cs"/>
            </a:endParaRPr>
          </a:p>
          <a:p>
            <a:pPr>
              <a:defRPr/>
            </a:pP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"/>
                <a:ea typeface="+mn-ea"/>
                <a:cs typeface="+mn-cs"/>
              </a:rPr>
            </a:b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"/>
              <a:ea typeface="+mn-ea"/>
              <a:cs typeface="+mn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3B8B3F-0B0B-B887-6E1F-E5479F3C32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Instructions available at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https://github.com/argonne-lcf/ATPESC_MachineLearning/tree/master/13_agentic_workflows_for_science/README.md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Get an interactive job on Aurora with 1 or 2 nodes: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qsub</a:t>
            </a:r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-I -A ATPESC2025 -q ATPESC -l select=1 -l </a:t>
            </a:r>
            <a:r>
              <a:rPr lang="en-US" sz="20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walltime</a:t>
            </a:r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=0:60:0 -l filesystems=</a:t>
            </a:r>
            <a:r>
              <a:rPr lang="en-US" sz="20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home:flare</a:t>
            </a:r>
            <a:endParaRPr lang="en-US" sz="2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Activate the environment: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module load frameworks</a:t>
            </a:r>
            <a:b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</a:t>
            </a:r>
            <a:r>
              <a:rPr lang="en-US" sz="20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activate.sh</a:t>
            </a:r>
            <a:endParaRPr lang="en-US" sz="2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Authenticate with ALCF inference service: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python scripts/</a:t>
            </a:r>
            <a:r>
              <a:rPr lang="en-US" sz="20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inference_auth_token.py</a:t>
            </a:r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authenticate</a:t>
            </a:r>
            <a:b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scripts/</a:t>
            </a:r>
            <a:r>
              <a:rPr lang="en-US" sz="20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get_alcf_token.sh</a:t>
            </a:r>
            <a:endParaRPr lang="en-US" sz="2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847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03A5F-616B-C829-7A54-483ACA962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D0B242-D1D2-568D-44D9-75F9DECC5B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3600" dirty="0"/>
              <a:t>Example 1: Build a </a:t>
            </a:r>
            <a:r>
              <a:rPr lang="en-US" sz="3600" dirty="0" err="1"/>
              <a:t>ReAct</a:t>
            </a:r>
            <a:r>
              <a:rPr lang="en-US" sz="3600" dirty="0"/>
              <a:t> agent with </a:t>
            </a:r>
            <a:r>
              <a:rPr lang="en-US" sz="3600" dirty="0" err="1"/>
              <a:t>LangGraph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22F936-8B59-4ED7-FEB3-3C9CFB9B7C08}"/>
              </a:ext>
            </a:extLst>
          </p:cNvPr>
          <p:cNvSpPr txBox="1"/>
          <p:nvPr/>
        </p:nvSpPr>
        <p:spPr>
          <a:xfrm>
            <a:off x="2560329" y="2708462"/>
            <a:ext cx="1643274" cy="3385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CAA8E4-407A-C216-3AC8-2632AA8A9C70}"/>
              </a:ext>
            </a:extLst>
          </p:cNvPr>
          <p:cNvSpPr txBox="1"/>
          <p:nvPr/>
        </p:nvSpPr>
        <p:spPr>
          <a:xfrm>
            <a:off x="2560329" y="3552625"/>
            <a:ext cx="1643274" cy="3385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LLM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568F30-7C07-B497-9F6C-7E4AA761BE19}"/>
              </a:ext>
            </a:extLst>
          </p:cNvPr>
          <p:cNvSpPr txBox="1"/>
          <p:nvPr/>
        </p:nvSpPr>
        <p:spPr>
          <a:xfrm>
            <a:off x="4943071" y="3429000"/>
            <a:ext cx="1751927" cy="5847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Tools</a:t>
            </a:r>
          </a:p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LangGraph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tool)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6435FC-6199-8921-05EC-912FC9EAC047}"/>
              </a:ext>
            </a:extLst>
          </p:cNvPr>
          <p:cNvSpPr txBox="1"/>
          <p:nvPr/>
        </p:nvSpPr>
        <p:spPr>
          <a:xfrm>
            <a:off x="2560329" y="4396788"/>
            <a:ext cx="1643274" cy="3385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END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195984-7972-655F-7D52-E18B230FDD20}"/>
              </a:ext>
            </a:extLst>
          </p:cNvPr>
          <p:cNvSpPr txBox="1"/>
          <p:nvPr/>
        </p:nvSpPr>
        <p:spPr>
          <a:xfrm>
            <a:off x="177586" y="3429000"/>
            <a:ext cx="1643274" cy="5847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ALCF Inference Service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163B6E-D27C-706B-3964-9AEEBBDE495E}"/>
              </a:ext>
            </a:extLst>
          </p:cNvPr>
          <p:cNvSpPr txBox="1"/>
          <p:nvPr/>
        </p:nvSpPr>
        <p:spPr>
          <a:xfrm>
            <a:off x="561455" y="1562811"/>
            <a:ext cx="16432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Human prompt</a:t>
            </a:r>
          </a:p>
        </p:txBody>
      </p:sp>
      <p:cxnSp>
        <p:nvCxnSpPr>
          <p:cNvPr id="11" name="Elbow Connector 10">
            <a:extLst>
              <a:ext uri="{FF2B5EF4-FFF2-40B4-BE49-F238E27FC236}">
                <a16:creationId xmlns:a16="http://schemas.microsoft.com/office/drawing/2014/main" id="{798FDA2C-9D3F-1433-DC46-4EC6CCB20A2A}"/>
              </a:ext>
            </a:extLst>
          </p:cNvPr>
          <p:cNvCxnSpPr>
            <a:cxnSpLocks/>
            <a:stCxn id="9" idx="3"/>
            <a:endCxn id="4" idx="0"/>
          </p:cNvCxnSpPr>
          <p:nvPr/>
        </p:nvCxnSpPr>
        <p:spPr>
          <a:xfrm>
            <a:off x="2204729" y="1732088"/>
            <a:ext cx="1177237" cy="976374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9273230-CBE5-F430-1C4C-2061E483EBF2}"/>
              </a:ext>
            </a:extLst>
          </p:cNvPr>
          <p:cNvCxnSpPr>
            <a:stCxn id="4" idx="2"/>
            <a:endCxn id="5" idx="0"/>
          </p:cNvCxnSpPr>
          <p:nvPr/>
        </p:nvCxnSpPr>
        <p:spPr>
          <a:xfrm>
            <a:off x="3381966" y="3047016"/>
            <a:ext cx="0" cy="5056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AA8B791-0702-8444-86D1-040C4B47350D}"/>
              </a:ext>
            </a:extLst>
          </p:cNvPr>
          <p:cNvCxnSpPr>
            <a:stCxn id="8" idx="3"/>
            <a:endCxn id="5" idx="1"/>
          </p:cNvCxnSpPr>
          <p:nvPr/>
        </p:nvCxnSpPr>
        <p:spPr>
          <a:xfrm>
            <a:off x="1820860" y="3721388"/>
            <a:ext cx="739469" cy="51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D327211-CB17-C918-C747-E3688A683FC8}"/>
              </a:ext>
            </a:extLst>
          </p:cNvPr>
          <p:cNvCxnSpPr>
            <a:cxnSpLocks/>
          </p:cNvCxnSpPr>
          <p:nvPr/>
        </p:nvCxnSpPr>
        <p:spPr>
          <a:xfrm flipH="1">
            <a:off x="4203602" y="3665830"/>
            <a:ext cx="73946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369F317-494A-E35D-25E7-39DC4F109E90}"/>
              </a:ext>
            </a:extLst>
          </p:cNvPr>
          <p:cNvCxnSpPr/>
          <p:nvPr/>
        </p:nvCxnSpPr>
        <p:spPr>
          <a:xfrm>
            <a:off x="4203602" y="3791913"/>
            <a:ext cx="739469" cy="0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E80148C-09B6-87A6-8500-189EC1E1A480}"/>
              </a:ext>
            </a:extLst>
          </p:cNvPr>
          <p:cNvCxnSpPr>
            <a:stCxn id="5" idx="2"/>
            <a:endCxn id="7" idx="0"/>
          </p:cNvCxnSpPr>
          <p:nvPr/>
        </p:nvCxnSpPr>
        <p:spPr>
          <a:xfrm>
            <a:off x="3381966" y="3891179"/>
            <a:ext cx="0" cy="505609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9E00E36F-987F-D3E5-CF14-835921E193D7}"/>
              </a:ext>
            </a:extLst>
          </p:cNvPr>
          <p:cNvSpPr txBox="1"/>
          <p:nvPr/>
        </p:nvSpPr>
        <p:spPr>
          <a:xfrm>
            <a:off x="6694998" y="1304487"/>
            <a:ext cx="5497002" cy="1304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57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Prompt= (</a:t>
            </a:r>
          </a:p>
          <a:p>
            <a:pPr marL="0" marR="0">
              <a:buNone/>
            </a:pPr>
            <a:r>
              <a:rPr lang="en-US" sz="1575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1575" dirty="0" err="1">
                <a:solidFill>
                  <a:srgbClr val="B4241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"Use</a:t>
            </a:r>
            <a:r>
              <a:rPr lang="en-US" sz="1575" dirty="0">
                <a:solidFill>
                  <a:srgbClr val="B4241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the energy tool to calculate {structure}. "</a:t>
            </a:r>
          </a:p>
          <a:p>
            <a:pPr marL="0" marR="0">
              <a:buNone/>
            </a:pPr>
            <a:r>
              <a:rPr lang="en-US" sz="1575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1575" dirty="0" err="1">
                <a:solidFill>
                  <a:srgbClr val="B4241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"Use</a:t>
            </a:r>
            <a:r>
              <a:rPr lang="en-US" sz="1575" dirty="0">
                <a:solidFill>
                  <a:srgbClr val="B4241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model={</a:t>
            </a:r>
            <a:r>
              <a:rPr lang="en-US" sz="1575" dirty="0" err="1">
                <a:solidFill>
                  <a:srgbClr val="B4241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args.mace_model</a:t>
            </a:r>
            <a:r>
              <a:rPr lang="en-US" sz="1575" dirty="0">
                <a:solidFill>
                  <a:srgbClr val="B4241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}, device={</a:t>
            </a:r>
            <a:r>
              <a:rPr lang="en-US" sz="1575" dirty="0" err="1">
                <a:solidFill>
                  <a:srgbClr val="B4241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args.device</a:t>
            </a:r>
            <a:r>
              <a:rPr lang="en-US" sz="1575" dirty="0">
                <a:solidFill>
                  <a:srgbClr val="B4241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}, "</a:t>
            </a:r>
          </a:p>
          <a:p>
            <a:pPr marL="0" marR="0">
              <a:buNone/>
            </a:pPr>
            <a:r>
              <a:rPr lang="en-US" sz="1575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1575" dirty="0" err="1">
                <a:solidFill>
                  <a:srgbClr val="B4241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"and</a:t>
            </a:r>
            <a:r>
              <a:rPr lang="en-US" sz="1575" dirty="0">
                <a:solidFill>
                  <a:srgbClr val="B4241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backend={</a:t>
            </a:r>
            <a:r>
              <a:rPr lang="en-US" sz="1575" dirty="0" err="1">
                <a:solidFill>
                  <a:srgbClr val="B4241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args.backend</a:t>
            </a:r>
            <a:r>
              <a:rPr lang="en-US" sz="1575" dirty="0">
                <a:solidFill>
                  <a:srgbClr val="B4241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}. Report the energy in eV and identify which backend produced it."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F14F1B-6F1A-4C2F-243A-5E0C7D967C81}"/>
              </a:ext>
            </a:extLst>
          </p:cNvPr>
          <p:cNvSpPr txBox="1"/>
          <p:nvPr/>
        </p:nvSpPr>
        <p:spPr>
          <a:xfrm>
            <a:off x="6033218" y="4566065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python examples/01_langgraph_mace.py \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--structure data/structures/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water.xyz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\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--mace-model small \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--device 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cpu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\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--backend mace</a:t>
            </a:r>
          </a:p>
        </p:txBody>
      </p:sp>
    </p:spTree>
    <p:extLst>
      <p:ext uri="{BB962C8B-B14F-4D97-AF65-F5344CB8AC3E}">
        <p14:creationId xmlns:p14="http://schemas.microsoft.com/office/powerpoint/2010/main" val="27836807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2453CA-9B76-25B1-9D0C-BD4CB9F903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3600" dirty="0"/>
              <a:t>Example 2: Build agent with MCP tools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AC017A-98B7-5215-57A5-EA2EEF9A85C6}"/>
              </a:ext>
            </a:extLst>
          </p:cNvPr>
          <p:cNvSpPr txBox="1"/>
          <p:nvPr/>
        </p:nvSpPr>
        <p:spPr>
          <a:xfrm>
            <a:off x="2560329" y="2708462"/>
            <a:ext cx="1643274" cy="3385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7A5306-9C25-D7DF-CE86-0C950C10C4E6}"/>
              </a:ext>
            </a:extLst>
          </p:cNvPr>
          <p:cNvSpPr txBox="1"/>
          <p:nvPr/>
        </p:nvSpPr>
        <p:spPr>
          <a:xfrm>
            <a:off x="2560329" y="3552625"/>
            <a:ext cx="1643274" cy="3385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LLM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B577CC-02E6-EF9C-A3C2-D98FAF190AFA}"/>
              </a:ext>
            </a:extLst>
          </p:cNvPr>
          <p:cNvSpPr txBox="1"/>
          <p:nvPr/>
        </p:nvSpPr>
        <p:spPr>
          <a:xfrm>
            <a:off x="4943071" y="3429000"/>
            <a:ext cx="1751927" cy="5847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Tools</a:t>
            </a:r>
          </a:p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(MCP tools)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22E98C-CFDD-A16C-B727-F4328E491553}"/>
              </a:ext>
            </a:extLst>
          </p:cNvPr>
          <p:cNvSpPr txBox="1"/>
          <p:nvPr/>
        </p:nvSpPr>
        <p:spPr>
          <a:xfrm>
            <a:off x="2560329" y="4396788"/>
            <a:ext cx="1643274" cy="3385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END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859D26-FC2F-5156-C6B5-F18F8CE8051A}"/>
              </a:ext>
            </a:extLst>
          </p:cNvPr>
          <p:cNvSpPr txBox="1"/>
          <p:nvPr/>
        </p:nvSpPr>
        <p:spPr>
          <a:xfrm>
            <a:off x="177586" y="3429000"/>
            <a:ext cx="1643274" cy="5847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ALCF Inference Service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178CFC-5717-F9E6-8ECD-1F366A627062}"/>
              </a:ext>
            </a:extLst>
          </p:cNvPr>
          <p:cNvSpPr txBox="1"/>
          <p:nvPr/>
        </p:nvSpPr>
        <p:spPr>
          <a:xfrm>
            <a:off x="561455" y="1562811"/>
            <a:ext cx="16432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Human prompt</a:t>
            </a:r>
          </a:p>
        </p:txBody>
      </p:sp>
      <p:cxnSp>
        <p:nvCxnSpPr>
          <p:cNvPr id="10" name="Elbow Connector 9">
            <a:extLst>
              <a:ext uri="{FF2B5EF4-FFF2-40B4-BE49-F238E27FC236}">
                <a16:creationId xmlns:a16="http://schemas.microsoft.com/office/drawing/2014/main" id="{12512303-EB1E-EA14-110F-FDB52F5B44E6}"/>
              </a:ext>
            </a:extLst>
          </p:cNvPr>
          <p:cNvCxnSpPr>
            <a:cxnSpLocks/>
            <a:stCxn id="9" idx="3"/>
            <a:endCxn id="4" idx="0"/>
          </p:cNvCxnSpPr>
          <p:nvPr/>
        </p:nvCxnSpPr>
        <p:spPr>
          <a:xfrm>
            <a:off x="2204729" y="1732088"/>
            <a:ext cx="1177237" cy="976374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2A723A2-8A88-E384-FBE4-378C202E553D}"/>
              </a:ext>
            </a:extLst>
          </p:cNvPr>
          <p:cNvCxnSpPr>
            <a:stCxn id="4" idx="2"/>
            <a:endCxn id="5" idx="0"/>
          </p:cNvCxnSpPr>
          <p:nvPr/>
        </p:nvCxnSpPr>
        <p:spPr>
          <a:xfrm>
            <a:off x="3381966" y="3047016"/>
            <a:ext cx="0" cy="5056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27405EB-6D03-BD1B-3179-C6768C16F888}"/>
              </a:ext>
            </a:extLst>
          </p:cNvPr>
          <p:cNvCxnSpPr>
            <a:stCxn id="8" idx="3"/>
            <a:endCxn id="5" idx="1"/>
          </p:cNvCxnSpPr>
          <p:nvPr/>
        </p:nvCxnSpPr>
        <p:spPr>
          <a:xfrm>
            <a:off x="1820860" y="3721388"/>
            <a:ext cx="739469" cy="51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16D1C7D-E53A-7A55-6D8C-D113E55BA77E}"/>
              </a:ext>
            </a:extLst>
          </p:cNvPr>
          <p:cNvCxnSpPr>
            <a:cxnSpLocks/>
          </p:cNvCxnSpPr>
          <p:nvPr/>
        </p:nvCxnSpPr>
        <p:spPr>
          <a:xfrm flipH="1">
            <a:off x="4203602" y="3665830"/>
            <a:ext cx="73946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700D770-4B57-4130-B416-A62057E59945}"/>
              </a:ext>
            </a:extLst>
          </p:cNvPr>
          <p:cNvCxnSpPr/>
          <p:nvPr/>
        </p:nvCxnSpPr>
        <p:spPr>
          <a:xfrm>
            <a:off x="4203602" y="3791913"/>
            <a:ext cx="739469" cy="0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A8510B8-0C10-9952-B224-06D2F9463460}"/>
              </a:ext>
            </a:extLst>
          </p:cNvPr>
          <p:cNvCxnSpPr>
            <a:stCxn id="5" idx="2"/>
            <a:endCxn id="7" idx="0"/>
          </p:cNvCxnSpPr>
          <p:nvPr/>
        </p:nvCxnSpPr>
        <p:spPr>
          <a:xfrm>
            <a:off x="3381966" y="3891179"/>
            <a:ext cx="0" cy="505609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8B612C8B-90A2-445B-62F6-23CB17381611}"/>
              </a:ext>
            </a:extLst>
          </p:cNvPr>
          <p:cNvSpPr/>
          <p:nvPr/>
        </p:nvSpPr>
        <p:spPr>
          <a:xfrm>
            <a:off x="2337690" y="2361714"/>
            <a:ext cx="2021841" cy="2719346"/>
          </a:xfrm>
          <a:prstGeom prst="rect">
            <a:avLst/>
          </a:prstGeom>
          <a:noFill/>
          <a:ln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83EAABC-779D-D1DD-BF2C-0EF474293032}"/>
              </a:ext>
            </a:extLst>
          </p:cNvPr>
          <p:cNvSpPr/>
          <p:nvPr/>
        </p:nvSpPr>
        <p:spPr>
          <a:xfrm>
            <a:off x="4800378" y="2361714"/>
            <a:ext cx="2021841" cy="2719346"/>
          </a:xfrm>
          <a:prstGeom prst="rect">
            <a:avLst/>
          </a:prstGeom>
          <a:noFill/>
          <a:ln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4C9BDA-6864-074E-BA7D-BD4051CDB913}"/>
              </a:ext>
            </a:extLst>
          </p:cNvPr>
          <p:cNvSpPr txBox="1"/>
          <p:nvPr/>
        </p:nvSpPr>
        <p:spPr>
          <a:xfrm>
            <a:off x="2383635" y="5217337"/>
            <a:ext cx="1929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Terminal 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8540A2-4D2B-D996-7436-407056C9A46E}"/>
              </a:ext>
            </a:extLst>
          </p:cNvPr>
          <p:cNvSpPr txBox="1"/>
          <p:nvPr/>
        </p:nvSpPr>
        <p:spPr>
          <a:xfrm>
            <a:off x="4765049" y="5217337"/>
            <a:ext cx="1929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Terminal 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BF5127-17DE-0CFA-2658-F58671DDCB84}"/>
              </a:ext>
            </a:extLst>
          </p:cNvPr>
          <p:cNvSpPr txBox="1"/>
          <p:nvPr/>
        </p:nvSpPr>
        <p:spPr>
          <a:xfrm>
            <a:off x="7258712" y="1247019"/>
            <a:ext cx="493328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Terminal 1: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python examples/02_mcp_server.py --host 127.0.0.1 --port 8000</a:t>
            </a:r>
            <a:b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Terminal 2:</a:t>
            </a:r>
            <a:b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 NO_PROXY=127.0.0.1,localhost,::1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 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no_proxy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=127.0.0.1,localhost,::1</a:t>
            </a:r>
          </a:p>
          <a:p>
            <a:endParaRPr lang="en-US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python examples/02_mcp_agent.py \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--server-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url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http://127.0.0.1:8000/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mcp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\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--structure data/structures/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water.xyz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\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--backend mace \ 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--device 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xpu</a:t>
            </a:r>
            <a:endParaRPr lang="en-US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925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C7246E-C9CC-9465-1B09-188D494ED6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3600" dirty="0"/>
              <a:t>Example 3: Build agent with ensemble tools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DA2CC2-A396-F857-B9D2-DD31C458FA2A}"/>
              </a:ext>
            </a:extLst>
          </p:cNvPr>
          <p:cNvSpPr txBox="1"/>
          <p:nvPr/>
        </p:nvSpPr>
        <p:spPr>
          <a:xfrm>
            <a:off x="2560329" y="2708462"/>
            <a:ext cx="1643274" cy="3385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DC2F8C-B50C-9C3C-1016-088E58B418B1}"/>
              </a:ext>
            </a:extLst>
          </p:cNvPr>
          <p:cNvSpPr txBox="1"/>
          <p:nvPr/>
        </p:nvSpPr>
        <p:spPr>
          <a:xfrm>
            <a:off x="2560329" y="3552625"/>
            <a:ext cx="1643274" cy="3385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LLM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DBCD08-E162-DDBB-9FE2-FF33B9DF6ADB}"/>
              </a:ext>
            </a:extLst>
          </p:cNvPr>
          <p:cNvSpPr txBox="1"/>
          <p:nvPr/>
        </p:nvSpPr>
        <p:spPr>
          <a:xfrm>
            <a:off x="4943071" y="3429000"/>
            <a:ext cx="1751927" cy="5847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Tools</a:t>
            </a:r>
          </a:p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(MCP tools)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B4C023-9298-531C-F65E-FC9C5FA30FBC}"/>
              </a:ext>
            </a:extLst>
          </p:cNvPr>
          <p:cNvSpPr txBox="1"/>
          <p:nvPr/>
        </p:nvSpPr>
        <p:spPr>
          <a:xfrm>
            <a:off x="2560329" y="4396788"/>
            <a:ext cx="1643274" cy="3385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END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BAB7AD-C5B7-9905-F6E4-EE8FC15A8BBF}"/>
              </a:ext>
            </a:extLst>
          </p:cNvPr>
          <p:cNvSpPr txBox="1"/>
          <p:nvPr/>
        </p:nvSpPr>
        <p:spPr>
          <a:xfrm>
            <a:off x="177586" y="3429000"/>
            <a:ext cx="1643274" cy="5847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ALCF Inference Service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DC9D7F-3E3C-0274-9775-BBBE3E1F4C6A}"/>
              </a:ext>
            </a:extLst>
          </p:cNvPr>
          <p:cNvSpPr txBox="1"/>
          <p:nvPr/>
        </p:nvSpPr>
        <p:spPr>
          <a:xfrm>
            <a:off x="561455" y="1562811"/>
            <a:ext cx="16432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Human prompt</a:t>
            </a:r>
          </a:p>
        </p:txBody>
      </p:sp>
      <p:cxnSp>
        <p:nvCxnSpPr>
          <p:cNvPr id="10" name="Elbow Connector 9">
            <a:extLst>
              <a:ext uri="{FF2B5EF4-FFF2-40B4-BE49-F238E27FC236}">
                <a16:creationId xmlns:a16="http://schemas.microsoft.com/office/drawing/2014/main" id="{E7821A6C-FC7A-3404-E02E-1FD56E3DF2D3}"/>
              </a:ext>
            </a:extLst>
          </p:cNvPr>
          <p:cNvCxnSpPr>
            <a:cxnSpLocks/>
            <a:stCxn id="9" idx="3"/>
            <a:endCxn id="4" idx="0"/>
          </p:cNvCxnSpPr>
          <p:nvPr/>
        </p:nvCxnSpPr>
        <p:spPr>
          <a:xfrm>
            <a:off x="2204729" y="1732088"/>
            <a:ext cx="1177237" cy="976374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2A19EE6-6B4F-FC6B-C8F3-96F535BB3443}"/>
              </a:ext>
            </a:extLst>
          </p:cNvPr>
          <p:cNvCxnSpPr>
            <a:stCxn id="4" idx="2"/>
            <a:endCxn id="5" idx="0"/>
          </p:cNvCxnSpPr>
          <p:nvPr/>
        </p:nvCxnSpPr>
        <p:spPr>
          <a:xfrm>
            <a:off x="3381966" y="3047016"/>
            <a:ext cx="0" cy="5056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4F2A6D5-DC54-0BB9-F88D-5D435B701179}"/>
              </a:ext>
            </a:extLst>
          </p:cNvPr>
          <p:cNvCxnSpPr>
            <a:stCxn id="8" idx="3"/>
            <a:endCxn id="5" idx="1"/>
          </p:cNvCxnSpPr>
          <p:nvPr/>
        </p:nvCxnSpPr>
        <p:spPr>
          <a:xfrm>
            <a:off x="1820860" y="3721388"/>
            <a:ext cx="739469" cy="51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A7EEEB1-AE67-1A71-F563-13BA3ECEA130}"/>
              </a:ext>
            </a:extLst>
          </p:cNvPr>
          <p:cNvCxnSpPr>
            <a:cxnSpLocks/>
          </p:cNvCxnSpPr>
          <p:nvPr/>
        </p:nvCxnSpPr>
        <p:spPr>
          <a:xfrm flipH="1">
            <a:off x="4203602" y="3665830"/>
            <a:ext cx="73946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3EEC601-358A-7521-FB7F-9B7D5ECDE505}"/>
              </a:ext>
            </a:extLst>
          </p:cNvPr>
          <p:cNvCxnSpPr/>
          <p:nvPr/>
        </p:nvCxnSpPr>
        <p:spPr>
          <a:xfrm>
            <a:off x="4203602" y="3791913"/>
            <a:ext cx="739469" cy="0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84B5B60-DB03-970B-8DB3-F4100827A12A}"/>
              </a:ext>
            </a:extLst>
          </p:cNvPr>
          <p:cNvCxnSpPr>
            <a:stCxn id="5" idx="2"/>
            <a:endCxn id="7" idx="0"/>
          </p:cNvCxnSpPr>
          <p:nvPr/>
        </p:nvCxnSpPr>
        <p:spPr>
          <a:xfrm>
            <a:off x="3381966" y="3891179"/>
            <a:ext cx="0" cy="505609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A746C28A-CE1D-4FA0-EA4A-2B70E0422959}"/>
              </a:ext>
            </a:extLst>
          </p:cNvPr>
          <p:cNvSpPr/>
          <p:nvPr/>
        </p:nvSpPr>
        <p:spPr>
          <a:xfrm>
            <a:off x="2337690" y="2361714"/>
            <a:ext cx="2021841" cy="2719346"/>
          </a:xfrm>
          <a:prstGeom prst="rect">
            <a:avLst/>
          </a:prstGeom>
          <a:noFill/>
          <a:ln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D9A69CD-1A49-62AB-41B2-3BF4C05FCDD1}"/>
              </a:ext>
            </a:extLst>
          </p:cNvPr>
          <p:cNvSpPr/>
          <p:nvPr/>
        </p:nvSpPr>
        <p:spPr>
          <a:xfrm>
            <a:off x="4800378" y="2361714"/>
            <a:ext cx="2021841" cy="2719346"/>
          </a:xfrm>
          <a:prstGeom prst="rect">
            <a:avLst/>
          </a:prstGeom>
          <a:noFill/>
          <a:ln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431AF3-E528-1C35-B730-50643FA12C86}"/>
              </a:ext>
            </a:extLst>
          </p:cNvPr>
          <p:cNvSpPr txBox="1"/>
          <p:nvPr/>
        </p:nvSpPr>
        <p:spPr>
          <a:xfrm>
            <a:off x="2383635" y="5217337"/>
            <a:ext cx="1929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Terminal 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55FB14D-B38F-53FA-20BB-6722885A7139}"/>
              </a:ext>
            </a:extLst>
          </p:cNvPr>
          <p:cNvSpPr txBox="1"/>
          <p:nvPr/>
        </p:nvSpPr>
        <p:spPr>
          <a:xfrm>
            <a:off x="4765048" y="5217337"/>
            <a:ext cx="2208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Terminal 1 (Needs $PBS_NODEFILE)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0E5D90-195B-76BF-D00B-1AFB6C9AD701}"/>
              </a:ext>
            </a:extLst>
          </p:cNvPr>
          <p:cNvSpPr txBox="1"/>
          <p:nvPr/>
        </p:nvSpPr>
        <p:spPr>
          <a:xfrm>
            <a:off x="4943071" y="4340472"/>
            <a:ext cx="1751927" cy="5847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Execution </a:t>
            </a:r>
          </a:p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Parsl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4A06E2C-2FCE-61C9-1F13-B90B45685AC0}"/>
              </a:ext>
            </a:extLst>
          </p:cNvPr>
          <p:cNvCxnSpPr>
            <a:stCxn id="6" idx="2"/>
            <a:endCxn id="20" idx="0"/>
          </p:cNvCxnSpPr>
          <p:nvPr/>
        </p:nvCxnSpPr>
        <p:spPr>
          <a:xfrm>
            <a:off x="5819035" y="4013775"/>
            <a:ext cx="0" cy="32669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46AC7A7-C7DA-A8DB-2FC4-AB3BD09FD53B}"/>
              </a:ext>
            </a:extLst>
          </p:cNvPr>
          <p:cNvSpPr txBox="1"/>
          <p:nvPr/>
        </p:nvSpPr>
        <p:spPr>
          <a:xfrm>
            <a:off x="6837691" y="1022335"/>
            <a:ext cx="5354309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Terminal 1 (with "$PBS_NODEFILE”)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 ATPESC_WORKER_INIT="source /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lus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/flare/projects/ATPESC2026/EXAMPLES/track-6-agentic-workflows-for-science/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ATPESC_MachineLearning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/13_agentic_workflows_for_science/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activate.sh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export TMPDIR=/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tmp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python examples/03_ensemble_server.py --port 8001</a:t>
            </a:r>
          </a:p>
          <a:p>
            <a:b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Terminal 2:</a:t>
            </a:r>
            <a:b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 NO_PROXY=127.0.0.1,localhost,::1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 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no_proxy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=127.0.0.1,localhost,::1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python examples/03_ensemble_agent.py \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--server-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url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http://127.0.0.1:8001/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mcp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\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--device 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xpu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\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--backend mace \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data/structures/*.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xyz</a:t>
            </a:r>
            <a:r>
              <a:rPr lang="en-US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 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data/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generated_structures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0022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CACC31-61B9-B78C-277A-ED1900A76B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3600" dirty="0"/>
              <a:t>Example 4: Build agent with human-in-the-loop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6CBBBB-6100-969A-9EDC-6845B240EC5B}"/>
              </a:ext>
            </a:extLst>
          </p:cNvPr>
          <p:cNvSpPr txBox="1"/>
          <p:nvPr/>
        </p:nvSpPr>
        <p:spPr>
          <a:xfrm>
            <a:off x="2560329" y="2708462"/>
            <a:ext cx="1643274" cy="3385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01E10A-41C2-C453-FB41-77C70F17300E}"/>
              </a:ext>
            </a:extLst>
          </p:cNvPr>
          <p:cNvSpPr txBox="1"/>
          <p:nvPr/>
        </p:nvSpPr>
        <p:spPr>
          <a:xfrm>
            <a:off x="2560329" y="3552625"/>
            <a:ext cx="1643274" cy="3385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LLM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1A7581-51E8-8A1E-BE93-07AF1D507C32}"/>
              </a:ext>
            </a:extLst>
          </p:cNvPr>
          <p:cNvSpPr txBox="1"/>
          <p:nvPr/>
        </p:nvSpPr>
        <p:spPr>
          <a:xfrm>
            <a:off x="4943071" y="3552110"/>
            <a:ext cx="1751927" cy="3385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Tools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E07BDC-F51C-940E-A4F7-7DD3CCAA21A3}"/>
              </a:ext>
            </a:extLst>
          </p:cNvPr>
          <p:cNvSpPr txBox="1"/>
          <p:nvPr/>
        </p:nvSpPr>
        <p:spPr>
          <a:xfrm>
            <a:off x="3617853" y="4357997"/>
            <a:ext cx="1643274" cy="3385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END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7ADFEC-F8D9-04C7-2632-D61B90F4549B}"/>
              </a:ext>
            </a:extLst>
          </p:cNvPr>
          <p:cNvSpPr txBox="1"/>
          <p:nvPr/>
        </p:nvSpPr>
        <p:spPr>
          <a:xfrm>
            <a:off x="177586" y="3429000"/>
            <a:ext cx="1643274" cy="5847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ALCF Inference Service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5F7E74-ADC4-E65D-01FC-C24D2D7982E7}"/>
              </a:ext>
            </a:extLst>
          </p:cNvPr>
          <p:cNvSpPr txBox="1"/>
          <p:nvPr/>
        </p:nvSpPr>
        <p:spPr>
          <a:xfrm>
            <a:off x="561455" y="1562811"/>
            <a:ext cx="16432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Human prompt</a:t>
            </a:r>
          </a:p>
        </p:txBody>
      </p:sp>
      <p:cxnSp>
        <p:nvCxnSpPr>
          <p:cNvPr id="10" name="Elbow Connector 9">
            <a:extLst>
              <a:ext uri="{FF2B5EF4-FFF2-40B4-BE49-F238E27FC236}">
                <a16:creationId xmlns:a16="http://schemas.microsoft.com/office/drawing/2014/main" id="{F721A1C7-E2F2-F757-D72E-B191ADA0B6A9}"/>
              </a:ext>
            </a:extLst>
          </p:cNvPr>
          <p:cNvCxnSpPr>
            <a:cxnSpLocks/>
            <a:stCxn id="9" idx="3"/>
            <a:endCxn id="4" idx="0"/>
          </p:cNvCxnSpPr>
          <p:nvPr/>
        </p:nvCxnSpPr>
        <p:spPr>
          <a:xfrm>
            <a:off x="2204729" y="1732088"/>
            <a:ext cx="1177237" cy="976374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A7FF4F1-D8A0-EAED-C9BF-64475129D59A}"/>
              </a:ext>
            </a:extLst>
          </p:cNvPr>
          <p:cNvCxnSpPr>
            <a:stCxn id="4" idx="2"/>
            <a:endCxn id="5" idx="0"/>
          </p:cNvCxnSpPr>
          <p:nvPr/>
        </p:nvCxnSpPr>
        <p:spPr>
          <a:xfrm>
            <a:off x="3381966" y="3047016"/>
            <a:ext cx="0" cy="5056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14CDD65-E334-CA35-33BA-CDA071F2973D}"/>
              </a:ext>
            </a:extLst>
          </p:cNvPr>
          <p:cNvCxnSpPr>
            <a:stCxn id="8" idx="3"/>
            <a:endCxn id="5" idx="1"/>
          </p:cNvCxnSpPr>
          <p:nvPr/>
        </p:nvCxnSpPr>
        <p:spPr>
          <a:xfrm>
            <a:off x="1820860" y="3721388"/>
            <a:ext cx="739469" cy="51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B6F313C-4050-770D-182A-3BFFF1180BA4}"/>
              </a:ext>
            </a:extLst>
          </p:cNvPr>
          <p:cNvCxnSpPr>
            <a:cxnSpLocks/>
          </p:cNvCxnSpPr>
          <p:nvPr/>
        </p:nvCxnSpPr>
        <p:spPr>
          <a:xfrm flipH="1">
            <a:off x="4203602" y="3665830"/>
            <a:ext cx="73946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B872A37-8C39-1DC6-03B1-9DA40900C2E4}"/>
              </a:ext>
            </a:extLst>
          </p:cNvPr>
          <p:cNvCxnSpPr/>
          <p:nvPr/>
        </p:nvCxnSpPr>
        <p:spPr>
          <a:xfrm>
            <a:off x="4203602" y="3791913"/>
            <a:ext cx="739469" cy="0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B79A7F3-FE3E-47C1-F43C-8603E7BF23D4}"/>
              </a:ext>
            </a:extLst>
          </p:cNvPr>
          <p:cNvCxnSpPr>
            <a:stCxn id="5" idx="2"/>
            <a:endCxn id="7" idx="0"/>
          </p:cNvCxnSpPr>
          <p:nvPr/>
        </p:nvCxnSpPr>
        <p:spPr>
          <a:xfrm>
            <a:off x="3381966" y="3891179"/>
            <a:ext cx="1057524" cy="466818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2F9155E-EA25-9E58-6E52-7DFA0A85DE83}"/>
              </a:ext>
            </a:extLst>
          </p:cNvPr>
          <p:cNvSpPr txBox="1"/>
          <p:nvPr/>
        </p:nvSpPr>
        <p:spPr>
          <a:xfrm>
            <a:off x="1738692" y="4359208"/>
            <a:ext cx="1643274" cy="3385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Human’s input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90B63CC-2B9C-F5B5-BA4E-F74F2854DBBA}"/>
              </a:ext>
            </a:extLst>
          </p:cNvPr>
          <p:cNvCxnSpPr>
            <a:cxnSpLocks/>
            <a:stCxn id="5" idx="2"/>
            <a:endCxn id="17" idx="0"/>
          </p:cNvCxnSpPr>
          <p:nvPr/>
        </p:nvCxnSpPr>
        <p:spPr>
          <a:xfrm flipH="1">
            <a:off x="2560329" y="3891179"/>
            <a:ext cx="821637" cy="468029"/>
          </a:xfrm>
          <a:prstGeom prst="straightConnector1">
            <a:avLst/>
          </a:prstGeom>
          <a:ln>
            <a:prstDash val="sysDash"/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675DC54-FD28-4FD3-437E-C69B7AF02D53}"/>
              </a:ext>
            </a:extLst>
          </p:cNvPr>
          <p:cNvSpPr txBox="1"/>
          <p:nvPr/>
        </p:nvSpPr>
        <p:spPr>
          <a:xfrm>
            <a:off x="7018009" y="1403672"/>
            <a:ext cx="522732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python examples/04_human_in_the_loop.py \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--structure data/structures/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water.xyz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\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--backend 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emt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\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--checkpoint-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db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runs/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hitl.sqlite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\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--thread-id demo-water</a:t>
            </a:r>
          </a:p>
          <a:p>
            <a:endParaRPr lang="en-US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python examples/04_human_in_the_loop.py \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--structure data/structures/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water.xyz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\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--backend 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emt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\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--thread-id restart-demo \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--leave-pending</a:t>
            </a:r>
          </a:p>
          <a:p>
            <a:endParaRPr lang="en-US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python examples/04_human_in_the_loop.py \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--checkpoint-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db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runs/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hitl.sqlite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\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--thread-id restart-demo \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--resume approved</a:t>
            </a:r>
          </a:p>
        </p:txBody>
      </p:sp>
    </p:spTree>
    <p:extLst>
      <p:ext uri="{BB962C8B-B14F-4D97-AF65-F5344CB8AC3E}">
        <p14:creationId xmlns:p14="http://schemas.microsoft.com/office/powerpoint/2010/main" val="75258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DC8457-B80B-AEC2-DE4D-7D421A47C8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3600" dirty="0"/>
              <a:t>Conclusions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F804B0-411B-F60B-C91C-85129A2297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Agentic AI moves beyond single prompts by combining reasoning, tools, state, and iterative action.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Topics covered:</a:t>
            </a:r>
          </a:p>
          <a:p>
            <a:pPr marL="914400" lvl="1" indent="-45720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Harness vs customized workflow</a:t>
            </a:r>
          </a:p>
          <a:p>
            <a:pPr marL="914400" lvl="1" indent="-45720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Guardrails</a:t>
            </a:r>
          </a:p>
          <a:p>
            <a:pPr marL="914400" lvl="1" indent="-45720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Evaluation</a:t>
            </a:r>
          </a:p>
          <a:p>
            <a:pPr marL="914400" lvl="1" indent="-45720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Examples with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LangGraph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MCP,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Parsl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and ALCF inference service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goal is not to replace scientific judgment, but to build systems that automate and make scientific workflows more scalable, transparent, and reproducible. </a:t>
            </a:r>
          </a:p>
        </p:txBody>
      </p:sp>
    </p:spTree>
    <p:extLst>
      <p:ext uri="{BB962C8B-B14F-4D97-AF65-F5344CB8AC3E}">
        <p14:creationId xmlns:p14="http://schemas.microsoft.com/office/powerpoint/2010/main" val="2037023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1D094D-EB9A-6795-D494-6A987CA5BA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From LLMs to agentic AI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0891A97-19F0-FDB1-B362-2DA2F96DF29D}"/>
              </a:ext>
            </a:extLst>
          </p:cNvPr>
          <p:cNvGrpSpPr/>
          <p:nvPr/>
        </p:nvGrpSpPr>
        <p:grpSpPr>
          <a:xfrm>
            <a:off x="1160833" y="1531344"/>
            <a:ext cx="9118577" cy="3970875"/>
            <a:chOff x="453389" y="1342745"/>
            <a:chExt cx="6977018" cy="315694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436F65A-4D3D-1127-2C9E-32DB60B8AA3E}"/>
                </a:ext>
              </a:extLst>
            </p:cNvPr>
            <p:cNvSpPr txBox="1"/>
            <p:nvPr/>
          </p:nvSpPr>
          <p:spPr>
            <a:xfrm>
              <a:off x="457200" y="1342745"/>
              <a:ext cx="3549650" cy="318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sng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Large language models (LLMs):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1F4A10F-7D04-E700-FF1C-9F7D645DFFDD}"/>
                </a:ext>
              </a:extLst>
            </p:cNvPr>
            <p:cNvSpPr/>
            <p:nvPr/>
          </p:nvSpPr>
          <p:spPr>
            <a:xfrm>
              <a:off x="3798744" y="1747014"/>
              <a:ext cx="1504949" cy="408689"/>
            </a:xfrm>
            <a:prstGeom prst="rect">
              <a:avLst/>
            </a:prstGeom>
            <a:solidFill>
              <a:srgbClr val="DDEEFF"/>
            </a:solidFill>
            <a:ln w="19050" cap="flat" cmpd="sng" algn="ctr">
              <a:solidFill>
                <a:srgbClr val="156082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LLMs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CEDC624-0B24-BA81-C154-D01187F02B8C}"/>
                </a:ext>
              </a:extLst>
            </p:cNvPr>
            <p:cNvSpPr/>
            <p:nvPr/>
          </p:nvSpPr>
          <p:spPr>
            <a:xfrm>
              <a:off x="1672029" y="1747014"/>
              <a:ext cx="1504949" cy="408689"/>
            </a:xfrm>
            <a:prstGeom prst="rect">
              <a:avLst/>
            </a:prstGeom>
            <a:solidFill>
              <a:srgbClr val="FFFACD"/>
            </a:solidFill>
            <a:ln w="19050" cap="flat" cmpd="sng" algn="ctr">
              <a:solidFill>
                <a:srgbClr val="156082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User prompt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A7DD7840-C715-D097-D574-32E6D1F031BF}"/>
                </a:ext>
              </a:extLst>
            </p:cNvPr>
            <p:cNvCxnSpPr>
              <a:cxnSpLocks/>
              <a:stCxn id="7" idx="3"/>
              <a:endCxn id="6" idx="1"/>
            </p:cNvCxnSpPr>
            <p:nvPr/>
          </p:nvCxnSpPr>
          <p:spPr>
            <a:xfrm>
              <a:off x="3176978" y="1951359"/>
              <a:ext cx="621766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333333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568AAD77-2059-0A0C-15E6-627CE4820E03}"/>
                </a:ext>
              </a:extLst>
            </p:cNvPr>
            <p:cNvCxnSpPr>
              <a:cxnSpLocks/>
              <a:stCxn id="6" idx="3"/>
              <a:endCxn id="10" idx="1"/>
            </p:cNvCxnSpPr>
            <p:nvPr/>
          </p:nvCxnSpPr>
          <p:spPr>
            <a:xfrm flipV="1">
              <a:off x="5303693" y="1951356"/>
              <a:ext cx="621765" cy="3"/>
            </a:xfrm>
            <a:prstGeom prst="straightConnector1">
              <a:avLst/>
            </a:prstGeom>
            <a:noFill/>
            <a:ln w="38100" cap="flat" cmpd="sng" algn="ctr">
              <a:solidFill>
                <a:srgbClr val="333333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94D7FD0-09BF-A2F7-3BAB-C9AF2B7105F0}"/>
                </a:ext>
              </a:extLst>
            </p:cNvPr>
            <p:cNvSpPr/>
            <p:nvPr/>
          </p:nvSpPr>
          <p:spPr>
            <a:xfrm>
              <a:off x="5925458" y="1747013"/>
              <a:ext cx="1504949" cy="408685"/>
            </a:xfrm>
            <a:prstGeom prst="rect">
              <a:avLst/>
            </a:prstGeom>
            <a:solidFill>
              <a:srgbClr val="F0F0F0"/>
            </a:solidFill>
            <a:ln w="19050" cap="flat" cmpd="sng" algn="ctr">
              <a:solidFill>
                <a:srgbClr val="156082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Output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10A9C9-8CB7-21E3-0C29-B96C09EC3997}"/>
                </a:ext>
              </a:extLst>
            </p:cNvPr>
            <p:cNvSpPr txBox="1"/>
            <p:nvPr/>
          </p:nvSpPr>
          <p:spPr>
            <a:xfrm>
              <a:off x="453389" y="2758279"/>
              <a:ext cx="2417885" cy="318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sng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Agentic AI: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7EE967-CFE7-367D-967F-70C266D58B10}"/>
                </a:ext>
              </a:extLst>
            </p:cNvPr>
            <p:cNvSpPr/>
            <p:nvPr/>
          </p:nvSpPr>
          <p:spPr>
            <a:xfrm>
              <a:off x="3798744" y="3257857"/>
              <a:ext cx="1504949" cy="408689"/>
            </a:xfrm>
            <a:prstGeom prst="rect">
              <a:avLst/>
            </a:prstGeom>
            <a:solidFill>
              <a:srgbClr val="DDEEFF"/>
            </a:solidFill>
            <a:ln w="19050" cap="flat" cmpd="sng" algn="ctr">
              <a:solidFill>
                <a:srgbClr val="156082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LLMs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5FDBE90-AA39-326F-1E2F-E314A3874A1D}"/>
                </a:ext>
              </a:extLst>
            </p:cNvPr>
            <p:cNvSpPr/>
            <p:nvPr/>
          </p:nvSpPr>
          <p:spPr>
            <a:xfrm>
              <a:off x="1672029" y="3257857"/>
              <a:ext cx="1504949" cy="408689"/>
            </a:xfrm>
            <a:prstGeom prst="rect">
              <a:avLst/>
            </a:prstGeom>
            <a:solidFill>
              <a:srgbClr val="FFFACD"/>
            </a:solidFill>
            <a:ln w="19050" cap="flat" cmpd="sng" algn="ctr">
              <a:solidFill>
                <a:srgbClr val="156082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User prompt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9961673-EE22-5C18-9E95-B08174A98183}"/>
                </a:ext>
              </a:extLst>
            </p:cNvPr>
            <p:cNvSpPr/>
            <p:nvPr/>
          </p:nvSpPr>
          <p:spPr>
            <a:xfrm>
              <a:off x="3794933" y="4090995"/>
              <a:ext cx="1508760" cy="408690"/>
            </a:xfrm>
            <a:prstGeom prst="rect">
              <a:avLst/>
            </a:prstGeom>
            <a:solidFill>
              <a:srgbClr val="D0F0C0"/>
            </a:solidFill>
            <a:ln w="19050" cap="flat" cmpd="sng" algn="ctr">
              <a:solidFill>
                <a:srgbClr val="156082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Tools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D2D5722-A01B-2398-F8FE-8B6741744AB3}"/>
                </a:ext>
              </a:extLst>
            </p:cNvPr>
            <p:cNvCxnSpPr>
              <a:cxnSpLocks/>
              <a:stCxn id="13" idx="3"/>
              <a:endCxn id="12" idx="1"/>
            </p:cNvCxnSpPr>
            <p:nvPr/>
          </p:nvCxnSpPr>
          <p:spPr>
            <a:xfrm>
              <a:off x="3176978" y="3462202"/>
              <a:ext cx="621766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333333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61444771-0625-C87A-E2E4-7978A28BCF01}"/>
                </a:ext>
              </a:extLst>
            </p:cNvPr>
            <p:cNvCxnSpPr>
              <a:cxnSpLocks/>
            </p:cNvCxnSpPr>
            <p:nvPr/>
          </p:nvCxnSpPr>
          <p:spPr>
            <a:xfrm>
              <a:off x="4344979" y="3694341"/>
              <a:ext cx="0" cy="396653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ysDash"/>
              <a:miter lim="800000"/>
              <a:tailEnd type="triangle"/>
            </a:ln>
            <a:effectLst/>
          </p:spPr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923EB313-89F5-B9D4-1A42-C33C0FACD2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77607" y="3666541"/>
              <a:ext cx="0" cy="390362"/>
            </a:xfrm>
            <a:prstGeom prst="straightConnector1">
              <a:avLst/>
            </a:prstGeom>
            <a:noFill/>
            <a:ln w="38100" cap="flat" cmpd="sng" algn="ctr">
              <a:solidFill>
                <a:srgbClr val="333333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42B45AE3-EB76-DD7C-3A26-6D5175264F32}"/>
                </a:ext>
              </a:extLst>
            </p:cNvPr>
            <p:cNvCxnSpPr>
              <a:cxnSpLocks/>
              <a:stCxn id="12" idx="3"/>
              <a:endCxn id="19" idx="1"/>
            </p:cNvCxnSpPr>
            <p:nvPr/>
          </p:nvCxnSpPr>
          <p:spPr>
            <a:xfrm flipV="1">
              <a:off x="5303693" y="3462199"/>
              <a:ext cx="621765" cy="3"/>
            </a:xfrm>
            <a:prstGeom prst="straightConnector1">
              <a:avLst/>
            </a:prstGeom>
            <a:noFill/>
            <a:ln w="38100" cap="flat" cmpd="sng" algn="ctr">
              <a:solidFill>
                <a:srgbClr val="333333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6AACC51-0268-122D-7881-4484169349A4}"/>
                </a:ext>
              </a:extLst>
            </p:cNvPr>
            <p:cNvSpPr/>
            <p:nvPr/>
          </p:nvSpPr>
          <p:spPr>
            <a:xfrm>
              <a:off x="5925458" y="3257856"/>
              <a:ext cx="1504949" cy="408685"/>
            </a:xfrm>
            <a:prstGeom prst="rect">
              <a:avLst/>
            </a:prstGeom>
            <a:solidFill>
              <a:srgbClr val="F0F0F0"/>
            </a:solidFill>
            <a:ln w="19050" cap="flat" cmpd="sng" algn="ctr">
              <a:solidFill>
                <a:srgbClr val="156082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Output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61728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3371E7-0068-C3B5-B22B-79091B49FB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624041-C60E-6C66-5529-68CB2588FA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This research used resources of the Argonne Leadership Computing Facility, a U.S. Department of Energy (DOE) Office of Science user facility at Argonne National Laboratory. This work was supported by the Office of Science, U.S. Department of Energy, under Contract No. DE-AC02-06CH11357. </a:t>
            </a:r>
          </a:p>
        </p:txBody>
      </p:sp>
    </p:spTree>
    <p:extLst>
      <p:ext uri="{BB962C8B-B14F-4D97-AF65-F5344CB8AC3E}">
        <p14:creationId xmlns:p14="http://schemas.microsoft.com/office/powerpoint/2010/main" val="20149583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A4E479B-F40B-BAE8-75A0-1ECBD5922A5E}"/>
              </a:ext>
            </a:extLst>
          </p:cNvPr>
          <p:cNvSpPr txBox="1">
            <a:spLocks/>
          </p:cNvSpPr>
          <p:nvPr/>
        </p:nvSpPr>
        <p:spPr>
          <a:xfrm>
            <a:off x="-1271" y="0"/>
            <a:ext cx="12193271" cy="6858000"/>
          </a:xfrm>
          <a:prstGeom prst="rect">
            <a:avLst/>
          </a:prstGeom>
        </p:spPr>
        <p:txBody>
          <a:bodyPr vert="horz" lIns="457200" tIns="0" rIns="0" bIns="182880" rtlCol="0" anchor="ctr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Thank you for 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4239313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833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F1AFBC1-AACC-2B9C-80CE-EBD8103976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Science may require more than just reasoning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988D64-C6C2-9FD4-8764-45820D4D6289}"/>
              </a:ext>
            </a:extLst>
          </p:cNvPr>
          <p:cNvSpPr txBox="1"/>
          <p:nvPr/>
        </p:nvSpPr>
        <p:spPr>
          <a:xfrm>
            <a:off x="2037436" y="3666067"/>
            <a:ext cx="3000913" cy="3385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Generate hypotheses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63EAF5-00D9-3F81-F5D8-6B68C1719F4C}"/>
              </a:ext>
            </a:extLst>
          </p:cNvPr>
          <p:cNvSpPr txBox="1"/>
          <p:nvPr/>
        </p:nvSpPr>
        <p:spPr>
          <a:xfrm>
            <a:off x="2037436" y="4284737"/>
            <a:ext cx="3000914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LLM evaluations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critique • debate • rank • select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CB4744-72C4-5C90-AC72-16DA7250D577}"/>
              </a:ext>
            </a:extLst>
          </p:cNvPr>
          <p:cNvSpPr txBox="1"/>
          <p:nvPr/>
        </p:nvSpPr>
        <p:spPr>
          <a:xfrm>
            <a:off x="2037435" y="3090446"/>
            <a:ext cx="3000913" cy="3385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Existing knowledge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9849C59-62DC-9A6F-A4B9-4BDB72715054}"/>
              </a:ext>
            </a:extLst>
          </p:cNvPr>
          <p:cNvCxnSpPr>
            <a:cxnSpLocks/>
            <a:stCxn id="6" idx="2"/>
            <a:endCxn id="4" idx="0"/>
          </p:cNvCxnSpPr>
          <p:nvPr/>
        </p:nvCxnSpPr>
        <p:spPr>
          <a:xfrm>
            <a:off x="3537892" y="3429000"/>
            <a:ext cx="1" cy="23706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1E53447-11B2-B22D-42A2-B118839F79B9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>
            <a:off x="3537893" y="4004621"/>
            <a:ext cx="0" cy="28011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>
            <a:extLst>
              <a:ext uri="{FF2B5EF4-FFF2-40B4-BE49-F238E27FC236}">
                <a16:creationId xmlns:a16="http://schemas.microsoft.com/office/drawing/2014/main" id="{6BB8CBA5-1900-5F40-71BE-9B1AD2B52C06}"/>
              </a:ext>
            </a:extLst>
          </p:cNvPr>
          <p:cNvCxnSpPr>
            <a:cxnSpLocks/>
            <a:stCxn id="5" idx="1"/>
            <a:endCxn id="4" idx="1"/>
          </p:cNvCxnSpPr>
          <p:nvPr/>
        </p:nvCxnSpPr>
        <p:spPr>
          <a:xfrm rot="10800000">
            <a:off x="2037436" y="3835345"/>
            <a:ext cx="12700" cy="741781"/>
          </a:xfrm>
          <a:prstGeom prst="bentConnector3">
            <a:avLst>
              <a:gd name="adj1" fmla="val 1800000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8968337-BC86-3EDB-6E42-D598B8D3D405}"/>
              </a:ext>
            </a:extLst>
          </p:cNvPr>
          <p:cNvSpPr txBox="1"/>
          <p:nvPr/>
        </p:nvSpPr>
        <p:spPr>
          <a:xfrm>
            <a:off x="6583760" y="3116340"/>
            <a:ext cx="3000913" cy="3385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Generate (Update) hypotheses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1F7133-16D4-E51A-F03E-7A7E4E7A8CB0}"/>
              </a:ext>
            </a:extLst>
          </p:cNvPr>
          <p:cNvSpPr txBox="1"/>
          <p:nvPr/>
        </p:nvSpPr>
        <p:spPr>
          <a:xfrm>
            <a:off x="6583760" y="3713776"/>
            <a:ext cx="3000914" cy="3385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Design experiments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FA0533-F1D8-3ACC-1DF7-77FCF5D3D8A1}"/>
              </a:ext>
            </a:extLst>
          </p:cNvPr>
          <p:cNvSpPr txBox="1"/>
          <p:nvPr/>
        </p:nvSpPr>
        <p:spPr>
          <a:xfrm>
            <a:off x="6583759" y="2521497"/>
            <a:ext cx="3000913" cy="3385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Existing knowledge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0A8DEC4-09BE-9046-30E0-55BADDEB3A8A}"/>
              </a:ext>
            </a:extLst>
          </p:cNvPr>
          <p:cNvCxnSpPr>
            <a:cxnSpLocks/>
            <a:stCxn id="12" idx="2"/>
            <a:endCxn id="10" idx="0"/>
          </p:cNvCxnSpPr>
          <p:nvPr/>
        </p:nvCxnSpPr>
        <p:spPr>
          <a:xfrm>
            <a:off x="8084216" y="2860051"/>
            <a:ext cx="1" cy="25628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EF7E1FC-6DC0-D79B-1578-D51AE0538820}"/>
              </a:ext>
            </a:extLst>
          </p:cNvPr>
          <p:cNvCxnSpPr>
            <a:cxnSpLocks/>
            <a:stCxn id="10" idx="2"/>
            <a:endCxn id="11" idx="0"/>
          </p:cNvCxnSpPr>
          <p:nvPr/>
        </p:nvCxnSpPr>
        <p:spPr>
          <a:xfrm>
            <a:off x="8084217" y="3454894"/>
            <a:ext cx="0" cy="25888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CF12F0B-2A37-1317-656F-99EB317C1C24}"/>
              </a:ext>
            </a:extLst>
          </p:cNvPr>
          <p:cNvSpPr txBox="1"/>
          <p:nvPr/>
        </p:nvSpPr>
        <p:spPr>
          <a:xfrm>
            <a:off x="6583760" y="4308619"/>
            <a:ext cx="3000914" cy="3385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Execute experiments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ABCF822-D2C4-84C3-B159-3B26E8F3F8C6}"/>
              </a:ext>
            </a:extLst>
          </p:cNvPr>
          <p:cNvCxnSpPr>
            <a:cxnSpLocks/>
            <a:stCxn id="11" idx="2"/>
            <a:endCxn id="15" idx="0"/>
          </p:cNvCxnSpPr>
          <p:nvPr/>
        </p:nvCxnSpPr>
        <p:spPr>
          <a:xfrm>
            <a:off x="8084217" y="4052330"/>
            <a:ext cx="0" cy="25628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392088E-8209-817F-CF48-21515F070486}"/>
              </a:ext>
            </a:extLst>
          </p:cNvPr>
          <p:cNvSpPr txBox="1"/>
          <p:nvPr/>
        </p:nvSpPr>
        <p:spPr>
          <a:xfrm>
            <a:off x="6583760" y="4903462"/>
            <a:ext cx="3000914" cy="3385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Analyze results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8DCCD77-EE33-A36C-9907-27AF3118786C}"/>
              </a:ext>
            </a:extLst>
          </p:cNvPr>
          <p:cNvCxnSpPr>
            <a:cxnSpLocks/>
            <a:stCxn id="15" idx="2"/>
            <a:endCxn id="17" idx="0"/>
          </p:cNvCxnSpPr>
          <p:nvPr/>
        </p:nvCxnSpPr>
        <p:spPr>
          <a:xfrm>
            <a:off x="8084217" y="4647173"/>
            <a:ext cx="0" cy="25628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>
            <a:extLst>
              <a:ext uri="{FF2B5EF4-FFF2-40B4-BE49-F238E27FC236}">
                <a16:creationId xmlns:a16="http://schemas.microsoft.com/office/drawing/2014/main" id="{E43B25F1-8B77-E194-E4D7-9E45A2C5FC82}"/>
              </a:ext>
            </a:extLst>
          </p:cNvPr>
          <p:cNvCxnSpPr>
            <a:cxnSpLocks/>
            <a:stCxn id="17" idx="3"/>
            <a:endCxn id="10" idx="3"/>
          </p:cNvCxnSpPr>
          <p:nvPr/>
        </p:nvCxnSpPr>
        <p:spPr>
          <a:xfrm flipH="1" flipV="1">
            <a:off x="9584673" y="3285617"/>
            <a:ext cx="1" cy="1787122"/>
          </a:xfrm>
          <a:prstGeom prst="bentConnector3">
            <a:avLst>
              <a:gd name="adj1" fmla="val -22860000000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EB2B60A-2E67-0F4F-4888-FF6AD2DB67E3}"/>
              </a:ext>
            </a:extLst>
          </p:cNvPr>
          <p:cNvSpPr txBox="1"/>
          <p:nvPr/>
        </p:nvSpPr>
        <p:spPr>
          <a:xfrm>
            <a:off x="1674285" y="1617710"/>
            <a:ext cx="37272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Reasoning-centered agent workflow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E91A95-2041-ACB3-CC9D-ACB329AFB600}"/>
              </a:ext>
            </a:extLst>
          </p:cNvPr>
          <p:cNvSpPr txBox="1"/>
          <p:nvPr/>
        </p:nvSpPr>
        <p:spPr>
          <a:xfrm>
            <a:off x="6583759" y="1615984"/>
            <a:ext cx="31186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 discovery workflow</a:t>
            </a:r>
            <a:endParaRPr lang="en-US" sz="2000" u="sng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016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A383B-2006-16D6-5A2E-9EEA59477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C6FA143-F075-5F92-AC3E-5B3195A8066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3600" dirty="0"/>
              <a:t>How agentic AI fits in scientific workflows?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C13E48-8B6F-D110-CBAA-5DC662C0999D}"/>
              </a:ext>
            </a:extLst>
          </p:cNvPr>
          <p:cNvSpPr txBox="1"/>
          <p:nvPr/>
        </p:nvSpPr>
        <p:spPr>
          <a:xfrm>
            <a:off x="6583760" y="3116340"/>
            <a:ext cx="3000913" cy="3385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Generate (Update) hypotheses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84B8D4-69F9-5836-1E71-DA0453A36975}"/>
              </a:ext>
            </a:extLst>
          </p:cNvPr>
          <p:cNvSpPr txBox="1"/>
          <p:nvPr/>
        </p:nvSpPr>
        <p:spPr>
          <a:xfrm>
            <a:off x="6583760" y="3713776"/>
            <a:ext cx="3000914" cy="3385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Design experiments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12EC65-FAD2-10EE-A308-218DF145EBF1}"/>
              </a:ext>
            </a:extLst>
          </p:cNvPr>
          <p:cNvSpPr txBox="1"/>
          <p:nvPr/>
        </p:nvSpPr>
        <p:spPr>
          <a:xfrm>
            <a:off x="6583759" y="2521497"/>
            <a:ext cx="3000913" cy="3385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Existing knowledge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F595749-9734-9A4C-92CA-50A494EBB7DB}"/>
              </a:ext>
            </a:extLst>
          </p:cNvPr>
          <p:cNvCxnSpPr>
            <a:cxnSpLocks/>
            <a:stCxn id="12" idx="2"/>
            <a:endCxn id="10" idx="0"/>
          </p:cNvCxnSpPr>
          <p:nvPr/>
        </p:nvCxnSpPr>
        <p:spPr>
          <a:xfrm>
            <a:off x="8084216" y="2860051"/>
            <a:ext cx="1" cy="25628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0FF68AE-9FF6-D000-2F99-19E1E5E4A032}"/>
              </a:ext>
            </a:extLst>
          </p:cNvPr>
          <p:cNvCxnSpPr>
            <a:cxnSpLocks/>
            <a:stCxn id="10" idx="2"/>
            <a:endCxn id="11" idx="0"/>
          </p:cNvCxnSpPr>
          <p:nvPr/>
        </p:nvCxnSpPr>
        <p:spPr>
          <a:xfrm>
            <a:off x="8084217" y="3454894"/>
            <a:ext cx="0" cy="25888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EFA707C-E7D2-9234-CDFD-69CB0DDDC66A}"/>
              </a:ext>
            </a:extLst>
          </p:cNvPr>
          <p:cNvSpPr txBox="1"/>
          <p:nvPr/>
        </p:nvSpPr>
        <p:spPr>
          <a:xfrm>
            <a:off x="6583760" y="4308619"/>
            <a:ext cx="3000914" cy="3385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Execute experiments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CFF4FF6-C154-1649-EA98-FC95B9B510B7}"/>
              </a:ext>
            </a:extLst>
          </p:cNvPr>
          <p:cNvCxnSpPr>
            <a:cxnSpLocks/>
            <a:stCxn id="11" idx="2"/>
            <a:endCxn id="15" idx="0"/>
          </p:cNvCxnSpPr>
          <p:nvPr/>
        </p:nvCxnSpPr>
        <p:spPr>
          <a:xfrm>
            <a:off x="8084217" y="4052330"/>
            <a:ext cx="0" cy="25628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9AFCF95-8055-4D40-97E9-5D0F4831B2D3}"/>
              </a:ext>
            </a:extLst>
          </p:cNvPr>
          <p:cNvSpPr txBox="1"/>
          <p:nvPr/>
        </p:nvSpPr>
        <p:spPr>
          <a:xfrm>
            <a:off x="6583760" y="4903462"/>
            <a:ext cx="3000914" cy="3385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Analyze results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0D44F66-D339-08BA-342F-82D886F7255A}"/>
              </a:ext>
            </a:extLst>
          </p:cNvPr>
          <p:cNvCxnSpPr>
            <a:cxnSpLocks/>
            <a:stCxn id="15" idx="2"/>
            <a:endCxn id="17" idx="0"/>
          </p:cNvCxnSpPr>
          <p:nvPr/>
        </p:nvCxnSpPr>
        <p:spPr>
          <a:xfrm>
            <a:off x="8084217" y="4647173"/>
            <a:ext cx="0" cy="25628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>
            <a:extLst>
              <a:ext uri="{FF2B5EF4-FFF2-40B4-BE49-F238E27FC236}">
                <a16:creationId xmlns:a16="http://schemas.microsoft.com/office/drawing/2014/main" id="{5C261FD2-B8C0-291D-A3FF-E229BB768930}"/>
              </a:ext>
            </a:extLst>
          </p:cNvPr>
          <p:cNvCxnSpPr>
            <a:cxnSpLocks/>
            <a:stCxn id="17" idx="3"/>
            <a:endCxn id="10" idx="3"/>
          </p:cNvCxnSpPr>
          <p:nvPr/>
        </p:nvCxnSpPr>
        <p:spPr>
          <a:xfrm flipH="1" flipV="1">
            <a:off x="9584673" y="3285617"/>
            <a:ext cx="1" cy="1787122"/>
          </a:xfrm>
          <a:prstGeom prst="bentConnector3">
            <a:avLst>
              <a:gd name="adj1" fmla="val -22860000000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0123A88-BDF8-C7EE-5D9B-DA49D51562DC}"/>
              </a:ext>
            </a:extLst>
          </p:cNvPr>
          <p:cNvSpPr txBox="1"/>
          <p:nvPr/>
        </p:nvSpPr>
        <p:spPr>
          <a:xfrm>
            <a:off x="6583759" y="1615984"/>
            <a:ext cx="31186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 discovery workflow</a:t>
            </a:r>
            <a:endParaRPr lang="en-US" sz="2000" u="sng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410DF0-F7B7-426D-80D1-F0474BFF085E}"/>
              </a:ext>
            </a:extLst>
          </p:cNvPr>
          <p:cNvSpPr txBox="1"/>
          <p:nvPr/>
        </p:nvSpPr>
        <p:spPr>
          <a:xfrm>
            <a:off x="2434277" y="3698387"/>
            <a:ext cx="197994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Agentic AI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DF47AB6-490B-E97B-A29C-610FA3583736}"/>
              </a:ext>
            </a:extLst>
          </p:cNvPr>
          <p:cNvCxnSpPr>
            <a:stCxn id="3" idx="3"/>
            <a:endCxn id="12" idx="1"/>
          </p:cNvCxnSpPr>
          <p:nvPr/>
        </p:nvCxnSpPr>
        <p:spPr>
          <a:xfrm flipV="1">
            <a:off x="4414217" y="2690774"/>
            <a:ext cx="2169542" cy="11922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E50EE71-D0BA-1F37-CAF0-D2320CC242DA}"/>
              </a:ext>
            </a:extLst>
          </p:cNvPr>
          <p:cNvCxnSpPr>
            <a:stCxn id="3" idx="3"/>
            <a:endCxn id="10" idx="1"/>
          </p:cNvCxnSpPr>
          <p:nvPr/>
        </p:nvCxnSpPr>
        <p:spPr>
          <a:xfrm flipV="1">
            <a:off x="4414217" y="3285617"/>
            <a:ext cx="2169543" cy="5974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94E4FBA-9A52-8BF8-80B4-A6BD09DE0B00}"/>
              </a:ext>
            </a:extLst>
          </p:cNvPr>
          <p:cNvCxnSpPr>
            <a:stCxn id="3" idx="3"/>
            <a:endCxn id="11" idx="1"/>
          </p:cNvCxnSpPr>
          <p:nvPr/>
        </p:nvCxnSpPr>
        <p:spPr>
          <a:xfrm>
            <a:off x="4414217" y="3883053"/>
            <a:ext cx="216954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F2770DB-53DA-A45F-BE50-4DE4FF9EF4FE}"/>
              </a:ext>
            </a:extLst>
          </p:cNvPr>
          <p:cNvCxnSpPr>
            <a:stCxn id="3" idx="3"/>
            <a:endCxn id="15" idx="1"/>
          </p:cNvCxnSpPr>
          <p:nvPr/>
        </p:nvCxnSpPr>
        <p:spPr>
          <a:xfrm>
            <a:off x="4414217" y="3883053"/>
            <a:ext cx="2169543" cy="59484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1C055B9-B942-E477-33C5-1B35FF7BA993}"/>
              </a:ext>
            </a:extLst>
          </p:cNvPr>
          <p:cNvCxnSpPr>
            <a:stCxn id="3" idx="3"/>
            <a:endCxn id="17" idx="1"/>
          </p:cNvCxnSpPr>
          <p:nvPr/>
        </p:nvCxnSpPr>
        <p:spPr>
          <a:xfrm>
            <a:off x="4414217" y="3883053"/>
            <a:ext cx="2169543" cy="11896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5029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F6123-5EDD-B4BF-36BB-F0D1050D7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46CC13-0710-84F4-3722-579DF1242A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6602" y="0"/>
            <a:ext cx="11260137" cy="1038808"/>
          </a:xfrm>
        </p:spPr>
        <p:txBody>
          <a:bodyPr/>
          <a:lstStyle/>
          <a:p>
            <a:r>
              <a:rPr lang="en-US" sz="3600" dirty="0"/>
              <a:t>Agent harness vs. custom agentic workflow: </a:t>
            </a:r>
            <a:br>
              <a:rPr lang="en-US" sz="3600" dirty="0"/>
            </a:br>
            <a:r>
              <a:rPr lang="en-US" sz="3600" dirty="0"/>
              <a:t>Who manages the loop?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FED29E-D243-DE48-11E6-A19514289331}"/>
              </a:ext>
            </a:extLst>
          </p:cNvPr>
          <p:cNvSpPr txBox="1"/>
          <p:nvPr/>
        </p:nvSpPr>
        <p:spPr>
          <a:xfrm>
            <a:off x="7316694" y="3551687"/>
            <a:ext cx="2592058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Define agents, tools and functions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0FD225-E06F-B309-BA3C-6712A5B3187F}"/>
              </a:ext>
            </a:extLst>
          </p:cNvPr>
          <p:cNvSpPr txBox="1"/>
          <p:nvPr/>
        </p:nvSpPr>
        <p:spPr>
          <a:xfrm>
            <a:off x="7316694" y="4343878"/>
            <a:ext cx="2592059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Specify routing, validation, and recovery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5196D6-66D6-66EB-EF1F-BE396B424880}"/>
              </a:ext>
            </a:extLst>
          </p:cNvPr>
          <p:cNvSpPr txBox="1"/>
          <p:nvPr/>
        </p:nvSpPr>
        <p:spPr>
          <a:xfrm>
            <a:off x="7316694" y="2761508"/>
            <a:ext cx="2592058" cy="52120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Define workflow state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2C55A60-8A21-C444-1355-82AD2A13DA5D}"/>
              </a:ext>
            </a:extLst>
          </p:cNvPr>
          <p:cNvCxnSpPr>
            <a:cxnSpLocks/>
            <a:stCxn id="5" idx="2"/>
            <a:endCxn id="3" idx="0"/>
          </p:cNvCxnSpPr>
          <p:nvPr/>
        </p:nvCxnSpPr>
        <p:spPr>
          <a:xfrm>
            <a:off x="8612723" y="3282716"/>
            <a:ext cx="0" cy="26897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4D0985E-7A03-9FB8-19B2-1DB8A6C552AC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8612723" y="4074907"/>
            <a:ext cx="1" cy="26897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330D247-7F02-7DE2-4240-77870885869D}"/>
              </a:ext>
            </a:extLst>
          </p:cNvPr>
          <p:cNvSpPr txBox="1"/>
          <p:nvPr/>
        </p:nvSpPr>
        <p:spPr>
          <a:xfrm>
            <a:off x="6402017" y="1683048"/>
            <a:ext cx="422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Building agentic workflow (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LangGraph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SmolAgent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etc.)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56A510-EF90-F035-48BE-EA0D86AF3834}"/>
              </a:ext>
            </a:extLst>
          </p:cNvPr>
          <p:cNvSpPr txBox="1"/>
          <p:nvPr/>
        </p:nvSpPr>
        <p:spPr>
          <a:xfrm>
            <a:off x="7316693" y="5123615"/>
            <a:ext cx="2592059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Run, inspect, and improve the workflow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1689824-0828-7CAC-95D5-76B82C659EFB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flipH="1">
            <a:off x="8612723" y="4867098"/>
            <a:ext cx="1" cy="25651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BCA03AA-6801-DFD5-F1B0-4E5EDDD23D3E}"/>
              </a:ext>
            </a:extLst>
          </p:cNvPr>
          <p:cNvSpPr txBox="1"/>
          <p:nvPr/>
        </p:nvSpPr>
        <p:spPr>
          <a:xfrm>
            <a:off x="1397905" y="1683048"/>
            <a:ext cx="42243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Using agent harness (Claude Code, Codex, etc.)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5AD5BC-9F7F-3564-1E96-B8A2BCB2D3D0}"/>
              </a:ext>
            </a:extLst>
          </p:cNvPr>
          <p:cNvSpPr txBox="1"/>
          <p:nvPr/>
        </p:nvSpPr>
        <p:spPr>
          <a:xfrm>
            <a:off x="2216274" y="3550734"/>
            <a:ext cx="2592058" cy="52120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Give the agent a task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1E8A88-6943-15C1-3EF4-983E7773BA43}"/>
              </a:ext>
            </a:extLst>
          </p:cNvPr>
          <p:cNvSpPr txBox="1"/>
          <p:nvPr/>
        </p:nvSpPr>
        <p:spPr>
          <a:xfrm>
            <a:off x="2216273" y="2761778"/>
            <a:ext cx="2592058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Provide context and instructions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0AFD7C8-2981-FEB9-C87A-9EB1AD9FB1F2}"/>
              </a:ext>
            </a:extLst>
          </p:cNvPr>
          <p:cNvCxnSpPr>
            <a:cxnSpLocks/>
            <a:stCxn id="15" idx="2"/>
            <a:endCxn id="14" idx="0"/>
          </p:cNvCxnSpPr>
          <p:nvPr/>
        </p:nvCxnSpPr>
        <p:spPr>
          <a:xfrm>
            <a:off x="3512302" y="3284998"/>
            <a:ext cx="1" cy="26573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9EADBC9-0E52-88C9-9189-1E636B877134}"/>
              </a:ext>
            </a:extLst>
          </p:cNvPr>
          <p:cNvSpPr txBox="1"/>
          <p:nvPr/>
        </p:nvSpPr>
        <p:spPr>
          <a:xfrm>
            <a:off x="2216273" y="4337678"/>
            <a:ext cx="2592058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Harness plans, acts and iterates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30EC1E2-D0B7-0C08-41F0-5B798FA7ED24}"/>
              </a:ext>
            </a:extLst>
          </p:cNvPr>
          <p:cNvCxnSpPr>
            <a:cxnSpLocks/>
            <a:stCxn id="14" idx="2"/>
            <a:endCxn id="17" idx="0"/>
          </p:cNvCxnSpPr>
          <p:nvPr/>
        </p:nvCxnSpPr>
        <p:spPr>
          <a:xfrm flipH="1">
            <a:off x="3512302" y="4071942"/>
            <a:ext cx="1" cy="26573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75153780-0CBE-F09E-637D-3B7A202AD7D2}"/>
              </a:ext>
            </a:extLst>
          </p:cNvPr>
          <p:cNvSpPr txBox="1"/>
          <p:nvPr/>
        </p:nvSpPr>
        <p:spPr>
          <a:xfrm>
            <a:off x="1250795" y="5808816"/>
            <a:ext cx="484520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The harness controls the execution trajectory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2FA0934-8B02-B666-852B-3E49682B8584}"/>
              </a:ext>
            </a:extLst>
          </p:cNvPr>
          <p:cNvSpPr txBox="1"/>
          <p:nvPr/>
        </p:nvSpPr>
        <p:spPr>
          <a:xfrm>
            <a:off x="5622282" y="5806534"/>
            <a:ext cx="60997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The developer controls the execution trajectory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C6F06C6-AFA9-C53E-1C3C-EFF82607473A}"/>
              </a:ext>
            </a:extLst>
          </p:cNvPr>
          <p:cNvSpPr txBox="1"/>
          <p:nvPr/>
        </p:nvSpPr>
        <p:spPr>
          <a:xfrm>
            <a:off x="2216273" y="5124621"/>
            <a:ext cx="2592058" cy="52120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Review and refine the results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7018ADC0-8056-708A-FF96-54E4F0DBAC07}"/>
              </a:ext>
            </a:extLst>
          </p:cNvPr>
          <p:cNvCxnSpPr>
            <a:cxnSpLocks/>
            <a:stCxn id="17" idx="2"/>
            <a:endCxn id="40" idx="0"/>
          </p:cNvCxnSpPr>
          <p:nvPr/>
        </p:nvCxnSpPr>
        <p:spPr>
          <a:xfrm>
            <a:off x="3512302" y="4860898"/>
            <a:ext cx="0" cy="26372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7885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2DE28A3-B509-5FBC-126A-BFDDC5259937}"/>
              </a:ext>
            </a:extLst>
          </p:cNvPr>
          <p:cNvSpPr txBox="1"/>
          <p:nvPr/>
        </p:nvSpPr>
        <p:spPr>
          <a:xfrm>
            <a:off x="2533650" y="5313880"/>
            <a:ext cx="7124699" cy="584775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An agent harness provides autonomy quickly; a custom agentic workflow provides greater control, specialization, and reproducibility.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A871BF32-57D8-44A5-6DEA-4CBE95AD51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6602" y="0"/>
            <a:ext cx="11260137" cy="1038808"/>
          </a:xfrm>
        </p:spPr>
        <p:txBody>
          <a:bodyPr/>
          <a:lstStyle/>
          <a:p>
            <a:r>
              <a:rPr lang="en-US" sz="3600" dirty="0"/>
              <a:t>Choosing between agent harness vs. custom agentic workflow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6C0087-6683-1A7F-CE71-A4F8AEC10312}"/>
              </a:ext>
            </a:extLst>
          </p:cNvPr>
          <p:cNvSpPr txBox="1"/>
          <p:nvPr/>
        </p:nvSpPr>
        <p:spPr>
          <a:xfrm>
            <a:off x="734009" y="28738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2FA332-FA6D-9983-A6D3-64C793D8F9BF}"/>
              </a:ext>
            </a:extLst>
          </p:cNvPr>
          <p:cNvSpPr txBox="1"/>
          <p:nvPr/>
        </p:nvSpPr>
        <p:spPr>
          <a:xfrm>
            <a:off x="1091381" y="1714149"/>
            <a:ext cx="5153909" cy="3216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Using agent harness (Claude Code, Codex, etc.)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Fast to start; well for interactive tasks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Built-in agent loop, tool use, context management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General-purpose file, shell, web, and coding tools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Less infrastructure to build and maintain</a:t>
            </a: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Less control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A4EECC-A4B6-FAB3-90F3-3FF43D33F004}"/>
              </a:ext>
            </a:extLst>
          </p:cNvPr>
          <p:cNvSpPr txBox="1"/>
          <p:nvPr/>
        </p:nvSpPr>
        <p:spPr>
          <a:xfrm>
            <a:off x="6417930" y="1714149"/>
            <a:ext cx="5608969" cy="3154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Building agentic workflow (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LangGraph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SmolAgent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etc.)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Requires upfront design and configuration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Explicit control over state, routing, tools, and agent loops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Integrate domain-specific scientific tools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Custom validation, recovery, and stopping criteria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More control, reproducible and auditable execution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320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FC30B-C5E9-FFF4-8020-F14441758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AD9CE-A964-C12D-3B3C-8A8D6C265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680" y="1"/>
            <a:ext cx="11254144" cy="1565456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ChemGraph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Agentic AI for Autonomous </a:t>
            </a:r>
            <a:b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Scientific Workflows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84FE0B-C929-0872-9884-531656E32F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3971" y="-5777"/>
            <a:ext cx="4987636" cy="10972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5119A94-CBC5-1337-79AA-F2DF967D0BFD}"/>
              </a:ext>
            </a:extLst>
          </p:cNvPr>
          <p:cNvSpPr txBox="1"/>
          <p:nvPr/>
        </p:nvSpPr>
        <p:spPr>
          <a:xfrm>
            <a:off x="6502396" y="1389224"/>
            <a:ext cx="5689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HPC Orchestration:</a:t>
            </a:r>
          </a:p>
          <a:p>
            <a:pPr marL="742920" lvl="1" indent="-285744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Natural language to scalable execution</a:t>
            </a:r>
          </a:p>
          <a:p>
            <a:pPr marL="742920" lvl="1" indent="-285744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Planner-Executor agents with MCP +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Parsl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20" lvl="1" indent="-285744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Demonstrated on Aurora for high-through campaigns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7F14F5-E3C6-7F09-95F3-DF5E5DE8CC79}"/>
              </a:ext>
            </a:extLst>
          </p:cNvPr>
          <p:cNvSpPr txBox="1"/>
          <p:nvPr/>
        </p:nvSpPr>
        <p:spPr>
          <a:xfrm>
            <a:off x="6502398" y="2866552"/>
            <a:ext cx="5689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Current science enabled</a:t>
            </a:r>
          </a:p>
          <a:p>
            <a:pPr marL="742920" lvl="1" indent="-285744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High-throughput material screening</a:t>
            </a:r>
          </a:p>
          <a:p>
            <a:pPr marL="742920" lvl="1" indent="-285744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Multi-objective property evaluation</a:t>
            </a:r>
          </a:p>
          <a:p>
            <a:pPr marL="742920" lvl="1" indent="-285744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Automated computational chemistry workflows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2844B-B8CA-326A-8701-2EB0E35D99DF}"/>
              </a:ext>
            </a:extLst>
          </p:cNvPr>
          <p:cNvSpPr txBox="1"/>
          <p:nvPr/>
        </p:nvSpPr>
        <p:spPr>
          <a:xfrm>
            <a:off x="6502397" y="4121376"/>
            <a:ext cx="56895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Open and modular</a:t>
            </a:r>
          </a:p>
          <a:p>
            <a:pPr marL="742920" lvl="1" indent="-285744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Supports diverse simulation backends.</a:t>
            </a:r>
          </a:p>
          <a:p>
            <a:pPr marL="742920" lvl="1" indent="-285744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Invites users to bring their own tools to ALCF for agentic automation.</a:t>
            </a:r>
          </a:p>
          <a:p>
            <a:pPr marL="742920" lvl="1" indent="-285744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Already enabling collaborations in porous materials, spectroscopy, and electrochemistry.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BCE41B-A838-3F11-F5AF-9531F74BED88}"/>
              </a:ext>
            </a:extLst>
          </p:cNvPr>
          <p:cNvSpPr txBox="1"/>
          <p:nvPr/>
        </p:nvSpPr>
        <p:spPr>
          <a:xfrm>
            <a:off x="1616419" y="5862897"/>
            <a:ext cx="9570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ChemGraph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enables scientists to bring their tools to ALCF and turn research questions into scalable, AI-orchestrated discovery workflows.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32F49B-5CA5-7BF7-3A60-3B2463767A39}"/>
              </a:ext>
            </a:extLst>
          </p:cNvPr>
          <p:cNvSpPr txBox="1"/>
          <p:nvPr/>
        </p:nvSpPr>
        <p:spPr>
          <a:xfrm>
            <a:off x="800101" y="4931242"/>
            <a:ext cx="410912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4" indent="-228594">
              <a:buAutoNum type="arabicPeriod"/>
            </a:pP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Pham, T. D.,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Tanikanti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, A., &amp;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Keçeli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, M. Communications Chemistry 9, 33 (2026).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https://doi.org/10.1038/s42004-025-01776-9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594" indent="-228594">
              <a:buFontTx/>
              <a:buAutoNum type="arabicPeriod"/>
            </a:pP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Pham, T. D.,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Tummalapalli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, H., Bhuiyan, F. H., Vázquez Mayagoitia,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., Simpson, C., Balin, R., Vishwanath, V., &amp;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Keçeli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, M. (2026).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https://arxiv.org/abs/2604.07681v1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D76136-AA6F-B839-17D0-6A50218138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116" y="1456520"/>
            <a:ext cx="6177280" cy="34747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57530F-881A-525A-B739-2E6AEA66926D}"/>
              </a:ext>
            </a:extLst>
          </p:cNvPr>
          <p:cNvSpPr txBox="1"/>
          <p:nvPr/>
        </p:nvSpPr>
        <p:spPr>
          <a:xfrm>
            <a:off x="3880947" y="6597114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GitHub Repository: https://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github.com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argonne-lcf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ChemGraph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193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A94C57-D116-9D10-124C-EA4D1283523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6602" y="0"/>
            <a:ext cx="11260137" cy="834887"/>
          </a:xfrm>
        </p:spPr>
        <p:txBody>
          <a:bodyPr/>
          <a:lstStyle/>
          <a:p>
            <a:r>
              <a:rPr lang="en-US" sz="3600" dirty="0"/>
              <a:t>Guardrails: Runtime controls for </a:t>
            </a:r>
            <a:br>
              <a:rPr lang="en-US" sz="3600" dirty="0"/>
            </a:br>
            <a:r>
              <a:rPr lang="en-US" sz="3600" dirty="0"/>
              <a:t>agentic workflows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EA3BC2-CC55-FB8B-6C86-D1DDE8AA2D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Guardrails constrain, validate, or interrupt agent behavior during execution</a:t>
            </a:r>
          </a:p>
          <a:p>
            <a:pPr marL="914400" lvl="1" indent="-45720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Block unsafe or unauthorized tool use </a:t>
            </a:r>
          </a:p>
          <a:p>
            <a:pPr marL="914400" lvl="1" indent="-45720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Detect prompt injection or untrusted instructions </a:t>
            </a:r>
          </a:p>
          <a:p>
            <a:pPr marL="914400" lvl="1" indent="-45720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Prevent invalid actions from propagating through the workflow 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Guardrails can be implemented at different levels</a:t>
            </a:r>
          </a:p>
          <a:p>
            <a:pPr marL="914400" lvl="1" indent="-45720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Deterministic middleware and validation functions </a:t>
            </a:r>
          </a:p>
          <a:p>
            <a:pPr marL="914400" lvl="1" indent="-45720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Tool permissions, sandboxing, and resource limits </a:t>
            </a:r>
          </a:p>
          <a:p>
            <a:pPr marL="914400" lvl="1" indent="-45720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Human approval for high-impact decisions </a:t>
            </a:r>
          </a:p>
        </p:txBody>
      </p:sp>
    </p:spTree>
    <p:extLst>
      <p:ext uri="{BB962C8B-B14F-4D97-AF65-F5344CB8AC3E}">
        <p14:creationId xmlns:p14="http://schemas.microsoft.com/office/powerpoint/2010/main" val="3533116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F3F4BA-C8C9-418E-62BE-A8FA5CF016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3600" dirty="0"/>
              <a:t>Evaluating agentic workflows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5C872-44E3-18AB-13B6-8C5EEC9C6E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Why evaluate?</a:t>
            </a:r>
          </a:p>
          <a:p>
            <a:pPr marL="914400" lvl="1" indent="-45720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Agentic workflows are stochastic and may fail at multiple stages </a:t>
            </a:r>
          </a:p>
          <a:p>
            <a:pPr marL="914400" lvl="1" indent="-45720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correct final answer can still come from an incorrect or inefficient trajectory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 to evaluate?</a:t>
            </a:r>
          </a:p>
          <a:p>
            <a:pPr marL="914400" lvl="1" indent="-45720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Outcome: scientific answer, prediction, or generated result </a:t>
            </a:r>
          </a:p>
          <a:p>
            <a:pPr marL="914400" lvl="1" indent="-45720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Trajectory: reasoning steps, tool selection, inputs, and intermediate outputs </a:t>
            </a:r>
          </a:p>
          <a:p>
            <a:pPr marL="914400" lvl="1" indent="-45720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System behavior: reliability, recovery, efficiency, cost, and reproducibility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How to evaluate?</a:t>
            </a:r>
          </a:p>
          <a:p>
            <a:pPr marL="800100" lvl="1" indent="-34290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Match the metric to the output type: exact match, numerical tolerance, schema checks</a:t>
            </a:r>
          </a:p>
          <a:p>
            <a:pPr marL="800100" lvl="1" indent="-34290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Compare against programmatic ground truth, expert-created answers, experimental data</a:t>
            </a:r>
          </a:p>
          <a:p>
            <a:pPr marL="800100" lvl="1" indent="-34290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Repeat runs and report success rates, variability, and common failure modes</a:t>
            </a:r>
          </a:p>
          <a:p>
            <a:pPr marL="800100" lvl="1" indent="-34290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5138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4965</TotalTime>
  <Words>1660</Words>
  <Application>Microsoft Macintosh PowerPoint</Application>
  <PresentationFormat>Widescreen</PresentationFormat>
  <Paragraphs>257</Paragraphs>
  <Slides>22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Aptos</vt:lpstr>
      <vt:lpstr>Arial</vt:lpstr>
      <vt:lpstr>Proxima Nova Rg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ChemGraph: Agentic AI for Autonomous  Scientific Workflows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Rodriguez, Hollie</dc:creator>
  <cp:lastModifiedBy>Thang Pham</cp:lastModifiedBy>
  <cp:revision>550</cp:revision>
  <dcterms:created xsi:type="dcterms:W3CDTF">2026-07-20T20:47:19Z</dcterms:created>
  <dcterms:modified xsi:type="dcterms:W3CDTF">2026-08-04T14:51:04Z</dcterms:modified>
</cp:coreProperties>
</file>